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  <p:sldMasterId id="2147483689" r:id="rId2"/>
  </p:sldMasterIdLst>
  <p:notesMasterIdLst>
    <p:notesMasterId r:id="rId50"/>
  </p:notesMasterIdLst>
  <p:handoutMasterIdLst>
    <p:handoutMasterId r:id="rId51"/>
  </p:handoutMasterIdLst>
  <p:sldIdLst>
    <p:sldId id="940" r:id="rId3"/>
    <p:sldId id="945" r:id="rId4"/>
    <p:sldId id="1106" r:id="rId5"/>
    <p:sldId id="1076" r:id="rId6"/>
    <p:sldId id="1077" r:id="rId7"/>
    <p:sldId id="953" r:id="rId8"/>
    <p:sldId id="1069" r:id="rId9"/>
    <p:sldId id="954" r:id="rId10"/>
    <p:sldId id="1007" r:id="rId11"/>
    <p:sldId id="1008" r:id="rId12"/>
    <p:sldId id="1084" r:id="rId13"/>
    <p:sldId id="1075" r:id="rId14"/>
    <p:sldId id="1012" r:id="rId15"/>
    <p:sldId id="1085" r:id="rId16"/>
    <p:sldId id="1104" r:id="rId17"/>
    <p:sldId id="1093" r:id="rId18"/>
    <p:sldId id="1013" r:id="rId19"/>
    <p:sldId id="1078" r:id="rId20"/>
    <p:sldId id="1018" r:id="rId21"/>
    <p:sldId id="1021" r:id="rId22"/>
    <p:sldId id="1025" r:id="rId23"/>
    <p:sldId id="1026" r:id="rId24"/>
    <p:sldId id="1101" r:id="rId25"/>
    <p:sldId id="1027" r:id="rId26"/>
    <p:sldId id="1030" r:id="rId27"/>
    <p:sldId id="1086" r:id="rId28"/>
    <p:sldId id="1087" r:id="rId29"/>
    <p:sldId id="1034" r:id="rId30"/>
    <p:sldId id="1089" r:id="rId31"/>
    <p:sldId id="1090" r:id="rId32"/>
    <p:sldId id="1091" r:id="rId33"/>
    <p:sldId id="1092" r:id="rId34"/>
    <p:sldId id="1042" r:id="rId35"/>
    <p:sldId id="1044" r:id="rId36"/>
    <p:sldId id="1102" r:id="rId37"/>
    <p:sldId id="1103" r:id="rId38"/>
    <p:sldId id="1095" r:id="rId39"/>
    <p:sldId id="1096" r:id="rId40"/>
    <p:sldId id="1049" r:id="rId41"/>
    <p:sldId id="1050" r:id="rId42"/>
    <p:sldId id="1051" r:id="rId43"/>
    <p:sldId id="1053" r:id="rId44"/>
    <p:sldId id="1054" r:id="rId45"/>
    <p:sldId id="1097" r:id="rId46"/>
    <p:sldId id="1073" r:id="rId47"/>
    <p:sldId id="1074" r:id="rId48"/>
    <p:sldId id="1098" r:id="rId49"/>
  </p:sldIdLst>
  <p:sldSz cx="9144000" cy="6858000" type="screen4x3"/>
  <p:notesSz cx="69850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000" b="1" i="1" kern="1200">
        <a:solidFill>
          <a:srgbClr val="FFCC00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b="1" i="1" kern="1200">
        <a:solidFill>
          <a:srgbClr val="FFCC00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b="1" i="1" kern="1200">
        <a:solidFill>
          <a:srgbClr val="FFCC00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b="1" i="1" kern="1200">
        <a:solidFill>
          <a:srgbClr val="FFCC00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b="1" i="1" kern="1200">
        <a:solidFill>
          <a:srgbClr val="FFCC00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000" b="1" i="1" kern="1200">
        <a:solidFill>
          <a:srgbClr val="FFCC00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000" b="1" i="1" kern="1200">
        <a:solidFill>
          <a:srgbClr val="FFCC00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000" b="1" i="1" kern="1200">
        <a:solidFill>
          <a:srgbClr val="FFCC00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000" b="1" i="1" kern="1200">
        <a:solidFill>
          <a:srgbClr val="FFCC00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CC"/>
    <a:srgbClr val="CC0000"/>
    <a:srgbClr val="000066"/>
    <a:srgbClr val="FFCC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9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chemeClr val="tx1"/>
                </a:solidFill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Linda Espinosa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8167" y="0"/>
            <a:ext cx="302683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683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chemeClr val="tx1"/>
                </a:solidFill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Assessment for Preschool Children from Culturally and Linguistically Diverse Backgrounds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8167" y="8807450"/>
            <a:ext cx="302683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effectLst/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42F28E15-E2B2-8945-A1D9-F10AF4E0A1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41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>
              <a:defRPr kumimoji="1" sz="1200" b="0" i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8167" y="0"/>
            <a:ext cx="302683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 i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334" y="4403725"/>
            <a:ext cx="5122333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683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>
              <a:defRPr kumimoji="1" sz="1200" b="0" i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8167" y="8807450"/>
            <a:ext cx="302683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>
              <a:defRPr kumimoji="1" sz="1200" b="0" i="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EDAFAABB-31C2-9F44-8F6C-6396656182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54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AFAABB-31C2-9F44-8F6C-6396656182A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1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 </a:t>
            </a:r>
            <a:r>
              <a:rPr lang="en-US" dirty="0" err="1" smtClean="0"/>
              <a:t>kuhl’s</a:t>
            </a:r>
            <a:r>
              <a:rPr lang="en-US" dirty="0" smtClean="0"/>
              <a:t> ILABS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AFAABB-31C2-9F44-8F6C-6396656182A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68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C78E53-BADD-D244-AC82-4AF6980DAB2F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10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F9573-CC6D-BD4C-B366-AC32066746E6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C5D18-EBF4-B547-93A3-BE0830FB02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505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C812D-979E-AF4D-A79B-23F2D2B889CF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83E7A-D38F-9B4D-9041-28F96B7BF3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9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EEA1D-879B-0E4B-9584-6B75DFCC1013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A4C80-C2DF-534F-9452-60A08BE842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28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728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DD6F4B9-DD44-A445-9EED-858A99581481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9728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9728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7B16DDD-CC20-5448-8C84-DD4A274FCDF6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47ACEE-E791-1240-B617-6658FF20E853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8AD58-95C8-A04E-B978-1A7F10C035F3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433722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75D31A-DDED-4C4C-904F-151D99E2F9D2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3CBA-886A-D14E-AB6C-8BF4F152C601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366705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55F8E9-E41F-5A4F-9EA9-F414EE9EB210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C48F3-BD5C-5640-8BD6-24FF1C56C88C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706441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B229BA-BF54-F241-8907-2E7424E62B48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38309-5E30-3241-A0BE-B0A2305ACFFE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723353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7B4A5C-7F36-A64D-8380-396283302C5C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80278-20BD-4442-A044-32051E530091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292101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25AB1-E9F1-544B-928F-2A4227805791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92825-D32D-744A-BA7E-FDFBA411E58B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586309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B885A2-FDFB-ED4F-876F-55AC65DCB0C9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4A715-9DCA-4843-A13F-A3246B2D890B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04529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7E86D-696B-134B-899C-6C432715C409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2DA84-3E02-3947-BEC1-60B6F67A08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1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49A877-458A-604A-B2D0-E60F61FDC5E8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53501-DF0D-9544-B84D-4E5B8E8235D3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604558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7DA182-B1D8-364F-B3AD-037A0AFCCCE7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106BA-A42C-7C4B-AADC-D709D0C91D19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776512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3682FB-1D32-9346-8B55-0703E10F8DF6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5C162-0543-6844-9D89-FCC9E1996512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760534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58BC6F-115C-8343-AF7C-54C7F6EC042C}" type="datetime1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57169B-A114-C74B-AEB9-D99738FC4F53}" type="slidenum">
              <a:rPr lang="en-US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826776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57E35-311A-4141-8A52-D84FBBC34DFE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84E31-A638-8F47-A7BF-B23005F4F0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82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7FCEC-6205-BA43-B6F3-5A940E7F7BC7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F0226-D9E9-3E4B-ADC4-5F53775D50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48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3CAA2-393F-7E4B-952F-334A63AF0103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B1D8A-5931-9C44-84D4-3DDCFB2704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37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38D87-C8DC-854A-A4DB-6C9FDA1183BC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A42A0-C110-AB40-9688-24E1E0B61F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91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EC1A5-407C-D243-BC18-B5BE0FABA3CC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C9F96-D0B1-5E4E-B296-9871667BF6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6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4F730-6456-0446-8B31-865765F8CD9D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E17A-B416-2F4E-A4C4-2DCB86DC5A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0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47219-52AF-CE46-A956-21833D5142C9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4D434-A06A-C149-A4ED-DF24564747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0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71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fld id="{7CB0669B-4792-EE44-990E-2E3D37352232}" type="datetime1">
              <a:rPr lang="en-US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971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71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fld id="{3270EF70-8666-D34F-BE38-FE979C4B93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71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fld id="{97EFF28C-206F-0144-A9BF-25C91B069470}" type="datetime1">
              <a:rPr lang="en-US" smtClean="0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 smtClean="0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971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endParaRPr lang="en-US" smtClean="0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971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fld id="{6FD25989-37C3-F149-BE6C-E2A2FFF51E55}" type="slidenum">
              <a:rPr lang="en-US" smtClean="0">
                <a:solidFill>
                  <a:srgbClr val="FFFFFF"/>
                </a:solidFill>
                <a:ea typeface="Osaka"/>
                <a:cs typeface="Osaka"/>
              </a:rPr>
              <a:pPr/>
              <a:t>‹#›</a:t>
            </a:fld>
            <a:endParaRPr lang="en-US" smtClean="0">
              <a:solidFill>
                <a:srgbClr val="FFFFFF"/>
              </a:solidFill>
              <a:ea typeface="Osaka"/>
              <a:cs typeface="Osak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0"/>
          <a:cs typeface="Osak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spinosal@missouri.edu" TargetMode="Externa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cecerdll.fpg.unc.edu/" TargetMode="External"/><Relationship Id="rId3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espinosal@missouri.edu" TargetMode="External"/><Relationship Id="rId3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cde.ca.gov/sp/cd/ce/documents/dllresearchpapers.pdf" TargetMode="External"/><Relationship Id="rId3" Type="http://schemas.openxmlformats.org/officeDocument/2006/relationships/hyperlink" Target="https://www.youtube.com/watch?v=ly4dUetmz78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clkc.ohs.acf.hhs.gov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6371683" y="6429594"/>
            <a:ext cx="2137701" cy="45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1BE60CC-D120-294F-982B-039A602D216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" y="381000"/>
            <a:ext cx="5791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r>
              <a:rPr lang="en-US" sz="3200" dirty="0" smtClean="0"/>
              <a:t>Understanding and Supporting Early Language and Literacy development of Young </a:t>
            </a:r>
            <a:r>
              <a:rPr lang="en-US" sz="3200" dirty="0" smtClean="0"/>
              <a:t>Dual/English Language Learners</a:t>
            </a:r>
          </a:p>
          <a:p>
            <a:endParaRPr lang="en-US" sz="3200" dirty="0"/>
          </a:p>
          <a:p>
            <a:pPr algn="ctr" eaLnBrk="1" hangingPunct="1">
              <a:defRPr/>
            </a:pPr>
            <a:endParaRPr lang="en-US" sz="3200" dirty="0">
              <a:solidFill>
                <a:srgbClr val="FFFFCC"/>
              </a:solidFill>
              <a:latin typeface="Verdana" charset="0"/>
            </a:endParaRPr>
          </a:p>
          <a:p>
            <a:pPr algn="ctr" eaLnBrk="1" hangingPunct="1">
              <a:defRPr/>
            </a:pPr>
            <a:r>
              <a:rPr lang="en-US" sz="2400" b="0" dirty="0">
                <a:solidFill>
                  <a:schemeClr val="tx2"/>
                </a:solidFill>
                <a:latin typeface="Verdana" charset="0"/>
              </a:rPr>
              <a:t>Linda M Espinosa, Ph.D</a:t>
            </a:r>
            <a:r>
              <a:rPr lang="en-US" sz="2400" b="0" dirty="0" smtClean="0">
                <a:solidFill>
                  <a:schemeClr val="tx1"/>
                </a:solidFill>
                <a:latin typeface="Verdana" charset="0"/>
              </a:rPr>
              <a:t>.</a:t>
            </a:r>
          </a:p>
          <a:p>
            <a:pPr algn="ctr" eaLnBrk="1" hangingPunct="1">
              <a:defRPr/>
            </a:pPr>
            <a:r>
              <a:rPr lang="en-US" sz="2400" b="0" dirty="0" smtClean="0">
                <a:solidFill>
                  <a:schemeClr val="tx1"/>
                </a:solidFill>
                <a:latin typeface="Verdana" charset="0"/>
                <a:hlinkClick r:id="rId3"/>
              </a:rPr>
              <a:t>espinosal@</a:t>
            </a:r>
            <a:r>
              <a:rPr lang="en-US" sz="2400" b="0" dirty="0" smtClean="0">
                <a:solidFill>
                  <a:schemeClr val="tx1"/>
                </a:solidFill>
                <a:latin typeface="Verdana" charset="0"/>
                <a:hlinkClick r:id="rId3"/>
              </a:rPr>
              <a:t>missouri.edu</a:t>
            </a:r>
            <a:endParaRPr lang="en-US" sz="2400" b="0" dirty="0" smtClean="0">
              <a:solidFill>
                <a:schemeClr val="tx1"/>
              </a:solidFill>
              <a:latin typeface="Verdana" charset="0"/>
            </a:endParaRPr>
          </a:p>
          <a:p>
            <a:pPr algn="ctr" eaLnBrk="1" hangingPunct="1">
              <a:defRPr/>
            </a:pPr>
            <a:r>
              <a:rPr lang="en-US" sz="2400" b="0" dirty="0" smtClean="0">
                <a:solidFill>
                  <a:schemeClr val="tx1"/>
                </a:solidFill>
                <a:latin typeface="Verdana" charset="0"/>
              </a:rPr>
              <a:t>GEEARS Early Education Roundtable</a:t>
            </a:r>
          </a:p>
          <a:p>
            <a:pPr algn="ctr" eaLnBrk="1" hangingPunct="1">
              <a:defRPr/>
            </a:pPr>
            <a:r>
              <a:rPr lang="en-US" sz="2400" b="0" dirty="0" smtClean="0">
                <a:solidFill>
                  <a:schemeClr val="tx1"/>
                </a:solidFill>
                <a:latin typeface="Verdana" charset="0"/>
              </a:rPr>
              <a:t>March 11, 2015</a:t>
            </a:r>
          </a:p>
          <a:p>
            <a:pPr algn="ctr" eaLnBrk="1" hangingPunct="1">
              <a:defRPr/>
            </a:pPr>
            <a:endParaRPr lang="en-US" sz="2400" b="0" dirty="0" smtClean="0">
              <a:solidFill>
                <a:schemeClr val="tx1"/>
              </a:solidFill>
              <a:latin typeface="Verdana" charset="0"/>
            </a:endParaRPr>
          </a:p>
        </p:txBody>
      </p:sp>
      <p:pic>
        <p:nvPicPr>
          <p:cNvPr id="7" name="Picture 6" descr="AA0517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43000"/>
            <a:ext cx="3048000" cy="388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790506" y="4406134"/>
            <a:ext cx="184505" cy="52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lang="en-US" sz="3000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49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2565ED70-6732-404F-9EFB-163614BCC20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3400" y="2971800"/>
            <a:ext cx="8077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>
              <a:defRPr/>
            </a:pPr>
            <a:endParaRPr kumimoji="1" lang="en-US" sz="24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905000" y="6019800"/>
            <a:ext cx="640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defRPr/>
            </a:pPr>
            <a:endParaRPr kumimoji="1" lang="en-US" sz="24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1143000"/>
            <a:ext cx="5410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sz="4000" i="0" dirty="0">
                <a:solidFill>
                  <a:schemeClr val="tx1"/>
                </a:solidFill>
                <a:latin typeface="Times New Roman" charset="0"/>
              </a:rPr>
              <a:t>Having a second language is sometimes linked to higher achievement in English…ECLS-K data analysis. </a:t>
            </a:r>
          </a:p>
          <a:p>
            <a:pPr>
              <a:defRPr/>
            </a:pPr>
            <a:r>
              <a:rPr kumimoji="1" lang="en-US" sz="3600" i="0" dirty="0">
                <a:solidFill>
                  <a:srgbClr val="E6E6E6"/>
                </a:solidFill>
                <a:latin typeface="Times New Roman" charset="0"/>
              </a:rPr>
              <a:t>		</a:t>
            </a:r>
            <a:r>
              <a:rPr kumimoji="1" lang="en-US" sz="2800" b="0" dirty="0">
                <a:solidFill>
                  <a:srgbClr val="E6E6E6"/>
                </a:solidFill>
                <a:latin typeface="Times New Roman" charset="0"/>
              </a:rPr>
              <a:t>Espinosa, et al., 2007</a:t>
            </a:r>
          </a:p>
        </p:txBody>
      </p:sp>
      <p:pic>
        <p:nvPicPr>
          <p:cNvPr id="11" name="Picture 4" descr="FR076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3200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65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5AB1-E9F1-544B-928F-2A4227805791}" type="datetime1">
              <a:rPr lang="en-US" smtClean="0">
                <a:solidFill>
                  <a:srgbClr val="FFFFFF"/>
                </a:solidFill>
                <a:ea typeface="Osaka"/>
                <a:cs typeface="Osaka"/>
              </a:rPr>
              <a:pPr/>
              <a:t>3/7/15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2825-D32D-744A-BA7E-FDFBA411E58B}" type="slidenum">
              <a:rPr lang="en-US" smtClean="0">
                <a:solidFill>
                  <a:srgbClr val="FFFFFF"/>
                </a:solidFill>
                <a:ea typeface="Osaka"/>
                <a:cs typeface="Osaka"/>
              </a:rPr>
              <a:pPr/>
              <a:t>11</a:t>
            </a:fld>
            <a:endParaRPr lang="en-US">
              <a:solidFill>
                <a:srgbClr val="FFFFFF"/>
              </a:solidFill>
              <a:ea typeface="Osaka"/>
              <a:cs typeface="Osaka"/>
            </a:endParaRPr>
          </a:p>
        </p:txBody>
      </p:sp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381000" y="687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sz="4000" dirty="0" smtClean="0">
                <a:solidFill>
                  <a:srgbClr val="FFCC00"/>
                </a:solidFill>
              </a:rPr>
              <a:t>DLLs and </a:t>
            </a:r>
            <a:r>
              <a:rPr lang="en-US" sz="4000" dirty="0">
                <a:solidFill>
                  <a:srgbClr val="FFCC00"/>
                </a:solidFill>
              </a:rPr>
              <a:t>A</a:t>
            </a:r>
            <a:r>
              <a:rPr lang="en-US" sz="4000" dirty="0" smtClean="0">
                <a:solidFill>
                  <a:srgbClr val="FFCC00"/>
                </a:solidFill>
              </a:rPr>
              <a:t>chievement </a:t>
            </a:r>
            <a:r>
              <a:rPr lang="en-US" sz="4000" dirty="0">
                <a:solidFill>
                  <a:srgbClr val="FFCC00"/>
                </a:solidFill>
              </a:rPr>
              <a:t>G</a:t>
            </a:r>
            <a:r>
              <a:rPr lang="en-US" sz="4000" dirty="0" smtClean="0">
                <a:solidFill>
                  <a:srgbClr val="FFCC00"/>
                </a:solidFill>
              </a:rPr>
              <a:t>ap</a:t>
            </a:r>
            <a:endParaRPr lang="en-US" sz="4000" dirty="0">
              <a:solidFill>
                <a:srgbClr val="FFCC00"/>
              </a:solidFill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18464" y="838200"/>
            <a:ext cx="8915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Not all DLL children same:</a:t>
            </a:r>
          </a:p>
          <a:p>
            <a:pPr lvl="1">
              <a:spcBef>
                <a:spcPts val="1272"/>
              </a:spcBef>
            </a:pPr>
            <a:r>
              <a:rPr lang="en-US" dirty="0" smtClean="0">
                <a:solidFill>
                  <a:srgbClr val="FFFF00"/>
                </a:solidFill>
              </a:rPr>
              <a:t>Family SES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language</a:t>
            </a:r>
            <a:r>
              <a:rPr lang="en-US" dirty="0" smtClean="0"/>
              <a:t> spoken at home, </a:t>
            </a:r>
            <a:r>
              <a:rPr lang="en-US" dirty="0" smtClean="0">
                <a:solidFill>
                  <a:srgbClr val="FFFF00"/>
                </a:solidFill>
              </a:rPr>
              <a:t>country of origin </a:t>
            </a:r>
            <a:r>
              <a:rPr lang="en-US" dirty="0" smtClean="0"/>
              <a:t>related to different achievement patterns</a:t>
            </a:r>
          </a:p>
          <a:p>
            <a:pPr lvl="1">
              <a:spcBef>
                <a:spcPts val="1272"/>
              </a:spcBef>
            </a:pPr>
            <a:r>
              <a:rPr lang="en-US" dirty="0" smtClean="0"/>
              <a:t>DLLs from </a:t>
            </a:r>
            <a:r>
              <a:rPr lang="en-US" dirty="0" smtClean="0">
                <a:solidFill>
                  <a:srgbClr val="FFFF00"/>
                </a:solidFill>
              </a:rPr>
              <a:t>Asian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European</a:t>
            </a:r>
            <a:r>
              <a:rPr lang="en-US" dirty="0" smtClean="0"/>
              <a:t> home languages perform as well or better than EOs, K-3</a:t>
            </a:r>
          </a:p>
          <a:p>
            <a:pPr lvl="1">
              <a:spcBef>
                <a:spcPts val="1272"/>
              </a:spcBef>
            </a:pPr>
            <a:r>
              <a:rPr lang="en-US" dirty="0" smtClean="0">
                <a:solidFill>
                  <a:srgbClr val="FFFF00"/>
                </a:solidFill>
              </a:rPr>
              <a:t>ALL DLLs</a:t>
            </a:r>
            <a:r>
              <a:rPr lang="en-US" dirty="0" smtClean="0"/>
              <a:t>: .4 SD &lt; EO in literacy at K entry</a:t>
            </a:r>
          </a:p>
          <a:p>
            <a:pPr lvl="2">
              <a:spcBef>
                <a:spcPts val="1272"/>
              </a:spcBef>
            </a:pPr>
            <a:r>
              <a:rPr lang="en-US" dirty="0" smtClean="0"/>
              <a:t>Spanish DLLs: .8 SD &lt; EO at K entry; .7 &lt; at end of 3</a:t>
            </a:r>
            <a:r>
              <a:rPr lang="en-US" baseline="30000" dirty="0" smtClean="0"/>
              <a:t>rd</a:t>
            </a:r>
            <a:r>
              <a:rPr lang="en-US" dirty="0" smtClean="0"/>
              <a:t> grade</a:t>
            </a:r>
          </a:p>
          <a:p>
            <a:pPr lvl="2">
              <a:spcBef>
                <a:spcPts val="1272"/>
              </a:spcBef>
            </a:pPr>
            <a:r>
              <a:rPr lang="en-US" dirty="0" smtClean="0"/>
              <a:t>When SES controlled, ach. looks similar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6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8001000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ja-JP" altLang="en-US" sz="4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“</a:t>
            </a:r>
            <a:r>
              <a:rPr kumimoji="1" lang="en-US" sz="4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The combination of living in poverty and having limited access to early education increases the vulnerability of young DLLs to negative outcomes.</a:t>
            </a:r>
            <a:r>
              <a:rPr kumimoji="1" lang="ja-JP" altLang="en-US" sz="4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”</a:t>
            </a:r>
            <a:r>
              <a:rPr kumimoji="1" lang="en-US" sz="40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en-US" sz="40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kumimoji="1" lang="en-US" sz="4000" b="0" i="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   </a:t>
            </a:r>
            <a:r>
              <a:rPr kumimoji="1" lang="en-US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 </a:t>
            </a:r>
            <a:r>
              <a:rPr kumimoji="1" lang="en-US" sz="24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	</a:t>
            </a:r>
            <a:r>
              <a:rPr kumimoji="1" lang="en-US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		Castro</a:t>
            </a:r>
            <a:r>
              <a:rPr kumimoji="1" lang="en-US" sz="24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, Espinosa, &amp; </a:t>
            </a:r>
            <a:r>
              <a:rPr kumimoji="1" lang="en-US" sz="24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Paez</a:t>
            </a:r>
            <a:r>
              <a:rPr kumimoji="1" lang="en-US" sz="24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, (2011</a:t>
            </a:r>
            <a:r>
              <a:rPr kumimoji="1" lang="en-US" sz="24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)</a:t>
            </a:r>
          </a:p>
          <a:p>
            <a:pPr>
              <a:defRPr/>
            </a:pPr>
            <a:endParaRPr kumimoji="1" lang="en-US" sz="2400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  <a:p>
            <a:pPr>
              <a:defRPr/>
            </a:pPr>
            <a:endParaRPr kumimoji="1" lang="en-US" sz="24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Having more than one language during ECE years should not be considered a risk factor !!</a:t>
            </a:r>
          </a:p>
          <a:p>
            <a:pPr>
              <a:defRPr/>
            </a:pPr>
            <a:endParaRPr kumimoji="1" lang="en-US" sz="24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kumimoji="1" lang="en-US" sz="24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03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533400"/>
            <a:ext cx="8382000" cy="5181600"/>
          </a:xfrm>
          <a:prstGeom prst="rect">
            <a:avLst/>
          </a:prstGeom>
          <a:noFill/>
          <a:ln>
            <a:noFill/>
          </a:ln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kumimoji="1" lang="en-US" sz="4200" i="0" dirty="0">
                <a:solidFill>
                  <a:srgbClr val="FFCC00"/>
                </a:solidFill>
              </a:rPr>
              <a:t>The Road to School </a:t>
            </a:r>
            <a:r>
              <a:rPr kumimoji="1" lang="en-US" sz="4200" i="0" dirty="0" smtClean="0">
                <a:solidFill>
                  <a:srgbClr val="FFCC00"/>
                </a:solidFill>
              </a:rPr>
              <a:t>and Life Success </a:t>
            </a:r>
            <a:r>
              <a:rPr kumimoji="1" lang="en-US" sz="4200" i="0" dirty="0">
                <a:solidFill>
                  <a:srgbClr val="FFCC00"/>
                </a:solidFill>
              </a:rPr>
              <a:t>for Dual Language Learners Begins with Knowledge about </a:t>
            </a:r>
            <a:r>
              <a:rPr kumimoji="1" lang="en-US" sz="4200" i="0" dirty="0" smtClean="0">
                <a:solidFill>
                  <a:srgbClr val="FFCC00"/>
                </a:solidFill>
              </a:rPr>
              <a:t>their </a:t>
            </a:r>
            <a:r>
              <a:rPr kumimoji="1" lang="en-US" sz="4200" i="0" dirty="0">
                <a:solidFill>
                  <a:srgbClr val="FFCC00"/>
                </a:solidFill>
              </a:rPr>
              <a:t>Development</a:t>
            </a:r>
            <a:br>
              <a:rPr kumimoji="1" lang="en-US" sz="4200" i="0" dirty="0">
                <a:solidFill>
                  <a:srgbClr val="FFCC00"/>
                </a:solidFill>
              </a:rPr>
            </a:br>
            <a:endParaRPr kumimoji="1" lang="en-US" i="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8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3EE2EEF5-30BE-CC46-A82C-5538BC1C074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Date Placeholder 1"/>
          <p:cNvSpPr txBox="1">
            <a:spLocks/>
          </p:cNvSpPr>
          <p:nvPr/>
        </p:nvSpPr>
        <p:spPr bwMode="auto">
          <a:xfrm>
            <a:off x="8077200" y="6172201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8600" y="76200"/>
            <a:ext cx="891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C3260C"/>
              </a:buClr>
              <a:buSzPct val="128000"/>
            </a:pPr>
            <a:r>
              <a:rPr lang="en-US" sz="3200" dirty="0" smtClean="0">
                <a:latin typeface="Arial Black" charset="0"/>
              </a:rPr>
              <a:t>Synthesis of recent science for young DLLs:</a:t>
            </a:r>
            <a:endParaRPr lang="en-US" sz="2000" dirty="0" smtClean="0">
              <a:latin typeface="Arial Black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r>
              <a:rPr lang="en-US" sz="3200" dirty="0" smtClean="0">
                <a:latin typeface="Arial Black" charset="0"/>
              </a:rPr>
              <a:t>1. </a:t>
            </a:r>
          </a:p>
          <a:p>
            <a:pPr eaLnBrk="1" hangingPunct="1">
              <a:buClr>
                <a:srgbClr val="C3260C"/>
              </a:buClr>
              <a:buSzPct val="128000"/>
            </a:pPr>
            <a:endParaRPr lang="en-US" sz="3200" dirty="0" smtClean="0">
              <a:solidFill>
                <a:srgbClr val="FFFF00"/>
              </a:solidFill>
              <a:latin typeface="Arial Black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endParaRPr lang="en-US" sz="3200" dirty="0" smtClean="0">
              <a:solidFill>
                <a:srgbClr val="FFFF00"/>
              </a:solidFill>
              <a:latin typeface="Arial Black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endParaRPr lang="en-US" sz="3200" dirty="0" smtClean="0">
              <a:solidFill>
                <a:srgbClr val="FFFF00"/>
              </a:solidFill>
              <a:latin typeface="Arial Black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r>
              <a:rPr lang="da-DK" sz="2400" dirty="0" smtClean="0">
                <a:solidFill>
                  <a:srgbClr val="FFFF00"/>
                </a:solidFill>
                <a:latin typeface="Trebuchet MS" charset="0"/>
              </a:rPr>
              <a:t>		</a:t>
            </a:r>
          </a:p>
          <a:p>
            <a:pPr eaLnBrk="1" hangingPunct="1">
              <a:buClr>
                <a:srgbClr val="C3260C"/>
              </a:buClr>
              <a:buSzPct val="128000"/>
            </a:pPr>
            <a:r>
              <a:rPr lang="da-DK" sz="2400" dirty="0" smtClean="0">
                <a:solidFill>
                  <a:srgbClr val="FFFF00"/>
                </a:solidFill>
                <a:latin typeface="Trebuchet MS" charset="0"/>
              </a:rPr>
              <a:t>		</a:t>
            </a:r>
            <a:r>
              <a:rPr lang="da-DK" sz="2400" dirty="0" smtClean="0">
                <a:solidFill>
                  <a:schemeClr val="tx1"/>
                </a:solidFill>
                <a:latin typeface="Trebuchet MS" charset="0"/>
                <a:hlinkClick r:id="rId2"/>
              </a:rPr>
              <a:t>http://cecerdll.fpg.unc.edu/</a:t>
            </a:r>
            <a:endParaRPr lang="da-DK" sz="2400" dirty="0" smtClean="0">
              <a:solidFill>
                <a:schemeClr val="tx1"/>
              </a:solidFill>
              <a:latin typeface="Trebuchet MS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r>
              <a:rPr lang="da-DK" sz="2400" dirty="0" smtClean="0">
                <a:solidFill>
                  <a:schemeClr val="tx1"/>
                </a:solidFill>
                <a:latin typeface="Trebuchet MS" charset="0"/>
              </a:rPr>
              <a:t>Products:</a:t>
            </a:r>
          </a:p>
          <a:p>
            <a:pPr eaLnBrk="1" hangingPunct="1">
              <a:buClr>
                <a:srgbClr val="C3260C"/>
              </a:buClr>
              <a:buSzPct val="128000"/>
            </a:pPr>
            <a:r>
              <a:rPr lang="da-DK" sz="2400" dirty="0" smtClean="0">
                <a:solidFill>
                  <a:schemeClr val="tx1"/>
                </a:solidFill>
                <a:latin typeface="Trebuchet MS" charset="0"/>
              </a:rPr>
              <a:t>12 Research </a:t>
            </a:r>
            <a:r>
              <a:rPr lang="da-DK" sz="2400" dirty="0" err="1">
                <a:solidFill>
                  <a:schemeClr val="tx1"/>
                </a:solidFill>
                <a:latin typeface="Trebuchet MS" charset="0"/>
              </a:rPr>
              <a:t>b</a:t>
            </a:r>
            <a:r>
              <a:rPr lang="da-DK" sz="2400" dirty="0" err="1" smtClean="0">
                <a:solidFill>
                  <a:schemeClr val="tx1"/>
                </a:solidFill>
                <a:latin typeface="Trebuchet MS" charset="0"/>
              </a:rPr>
              <a:t>riefs</a:t>
            </a:r>
            <a:endParaRPr lang="da-DK" sz="2400" dirty="0" smtClean="0">
              <a:solidFill>
                <a:schemeClr val="tx1"/>
              </a:solidFill>
              <a:latin typeface="Trebuchet MS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r>
              <a:rPr lang="da-DK" sz="2400" dirty="0" smtClean="0">
                <a:solidFill>
                  <a:schemeClr val="tx1"/>
                </a:solidFill>
                <a:latin typeface="Trebuchet MS" charset="0"/>
              </a:rPr>
              <a:t>6 Critical </a:t>
            </a:r>
            <a:r>
              <a:rPr lang="da-DK" sz="2400" dirty="0" err="1" smtClean="0">
                <a:solidFill>
                  <a:schemeClr val="tx1"/>
                </a:solidFill>
                <a:latin typeface="Trebuchet MS" charset="0"/>
              </a:rPr>
              <a:t>reviews</a:t>
            </a:r>
            <a:r>
              <a:rPr lang="da-DK" sz="2400" dirty="0" smtClean="0">
                <a:solidFill>
                  <a:schemeClr val="tx1"/>
                </a:solidFill>
                <a:latin typeface="Trebuchet MS" charset="0"/>
              </a:rPr>
              <a:t> of the </a:t>
            </a:r>
            <a:r>
              <a:rPr lang="da-DK" sz="2400" dirty="0" err="1" smtClean="0">
                <a:solidFill>
                  <a:schemeClr val="tx1"/>
                </a:solidFill>
                <a:latin typeface="Trebuchet MS" charset="0"/>
              </a:rPr>
              <a:t>literature</a:t>
            </a:r>
            <a:endParaRPr lang="da-DK" sz="2400" dirty="0" smtClean="0">
              <a:solidFill>
                <a:schemeClr val="tx1"/>
              </a:solidFill>
              <a:latin typeface="Trebuchet MS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r>
              <a:rPr lang="da-DK" sz="2400" dirty="0" smtClean="0">
                <a:solidFill>
                  <a:schemeClr val="tx1"/>
                </a:solidFill>
                <a:latin typeface="Trebuchet MS" charset="0"/>
              </a:rPr>
              <a:t>3 Policy </a:t>
            </a:r>
            <a:r>
              <a:rPr lang="da-DK" sz="2400" dirty="0" err="1" smtClean="0">
                <a:solidFill>
                  <a:schemeClr val="tx1"/>
                </a:solidFill>
                <a:latin typeface="Trebuchet MS" charset="0"/>
              </a:rPr>
              <a:t>reports</a:t>
            </a:r>
            <a:r>
              <a:rPr lang="da-DK" sz="2400" dirty="0" smtClean="0">
                <a:solidFill>
                  <a:schemeClr val="tx1"/>
                </a:solidFill>
                <a:latin typeface="Trebuchet MS" charset="0"/>
              </a:rPr>
              <a:t>/policy </a:t>
            </a:r>
            <a:r>
              <a:rPr lang="da-DK" sz="2400" dirty="0" err="1" smtClean="0">
                <a:solidFill>
                  <a:schemeClr val="tx1"/>
                </a:solidFill>
                <a:latin typeface="Trebuchet MS" charset="0"/>
              </a:rPr>
              <a:t>briefs</a:t>
            </a:r>
            <a:endParaRPr lang="da-DK" sz="2400" dirty="0" smtClean="0">
              <a:solidFill>
                <a:schemeClr val="tx1"/>
              </a:solidFill>
              <a:latin typeface="Trebuchet MS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r>
              <a:rPr lang="da-DK" sz="2400" dirty="0" smtClean="0">
                <a:solidFill>
                  <a:schemeClr val="tx1"/>
                </a:solidFill>
                <a:latin typeface="Trebuchet MS" charset="0"/>
              </a:rPr>
              <a:t>2 </a:t>
            </a:r>
            <a:r>
              <a:rPr lang="da-DK" sz="2400" dirty="0" err="1" smtClean="0">
                <a:solidFill>
                  <a:schemeClr val="tx1"/>
                </a:solidFill>
                <a:latin typeface="Trebuchet MS" charset="0"/>
              </a:rPr>
              <a:t>Working</a:t>
            </a:r>
            <a:r>
              <a:rPr lang="da-DK" sz="2400" dirty="0" smtClean="0">
                <a:solidFill>
                  <a:schemeClr val="tx1"/>
                </a:solidFill>
                <a:latin typeface="Trebuchet MS" charset="0"/>
              </a:rPr>
              <a:t> </a:t>
            </a:r>
            <a:r>
              <a:rPr lang="da-DK" sz="2400" dirty="0" err="1" smtClean="0">
                <a:solidFill>
                  <a:schemeClr val="tx1"/>
                </a:solidFill>
                <a:latin typeface="Trebuchet MS" charset="0"/>
              </a:rPr>
              <a:t>papers</a:t>
            </a:r>
            <a:endParaRPr lang="da-DK" sz="2400" dirty="0" smtClean="0">
              <a:solidFill>
                <a:schemeClr val="tx1"/>
              </a:solidFill>
              <a:latin typeface="Trebuchet MS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r>
              <a:rPr lang="da-DK" sz="2400" dirty="0" smtClean="0">
                <a:solidFill>
                  <a:schemeClr val="tx1"/>
                </a:solidFill>
                <a:latin typeface="Trebuchet MS" charset="0"/>
              </a:rPr>
              <a:t>1 Special Edition of ECRQ with 6 CECER-DLL articles, Fall 2014</a:t>
            </a:r>
          </a:p>
          <a:p>
            <a:pPr eaLnBrk="1" hangingPunct="1">
              <a:buClr>
                <a:srgbClr val="C3260C"/>
              </a:buClr>
              <a:buSzPct val="128000"/>
            </a:pPr>
            <a:r>
              <a:rPr lang="da-DK" sz="2400" dirty="0" smtClean="0">
                <a:solidFill>
                  <a:schemeClr val="tx1"/>
                </a:solidFill>
                <a:latin typeface="Trebuchet MS" charset="0"/>
              </a:rPr>
              <a:t>3 SDA (ECLS-B)</a:t>
            </a:r>
          </a:p>
          <a:p>
            <a:pPr eaLnBrk="1" hangingPunct="1">
              <a:buClr>
                <a:srgbClr val="C3260C"/>
              </a:buClr>
              <a:buSzPct val="128000"/>
            </a:pPr>
            <a:endParaRPr lang="da-DK" sz="2400" dirty="0" smtClean="0">
              <a:solidFill>
                <a:schemeClr val="tx1"/>
              </a:solidFill>
              <a:latin typeface="Trebuchet MS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endParaRPr lang="da-DK" sz="2400" dirty="0" smtClean="0">
              <a:solidFill>
                <a:schemeClr val="tx1"/>
              </a:solidFill>
              <a:latin typeface="Trebuchet MS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endParaRPr lang="da-DK" sz="2400" dirty="0">
              <a:solidFill>
                <a:schemeClr val="tx1"/>
              </a:solidFill>
              <a:latin typeface="Trebuchet MS" charset="0"/>
            </a:endParaRPr>
          </a:p>
        </p:txBody>
      </p:sp>
      <p:pic>
        <p:nvPicPr>
          <p:cNvPr id="10" name="Picture 4" descr="C:\Documents and Settings\castro\Desktop\DLL Center\banner image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8229600" cy="197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99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 descr="CAdllresear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0"/>
            <a:ext cx="7787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1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838200"/>
            <a:ext cx="8077200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Clr>
                <a:srgbClr val="C3260C"/>
              </a:buClr>
              <a:buSzPct val="128000"/>
            </a:pPr>
            <a:r>
              <a:rPr lang="da-DK" sz="3200" i="0" dirty="0">
                <a:latin typeface="Trebuchet MS" charset="0"/>
              </a:rPr>
              <a:t>2. </a:t>
            </a:r>
            <a:r>
              <a:rPr lang="en-US" sz="3200" i="0" dirty="0">
                <a:latin typeface="Georgia" charset="0"/>
              </a:rPr>
              <a:t>California’s Best Practices for Young Dual Language Learners: </a:t>
            </a:r>
            <a:r>
              <a:rPr lang="pl-PL" sz="2400" dirty="0">
                <a:solidFill>
                  <a:schemeClr val="tx2"/>
                </a:solidFill>
                <a:latin typeface="Trebuchet MS" charset="0"/>
              </a:rPr>
              <a:t>http://www.cde.ca.gov/re/di/</a:t>
            </a:r>
            <a:r>
              <a:rPr lang="pl-PL" sz="2400" dirty="0" err="1">
                <a:solidFill>
                  <a:schemeClr val="tx2"/>
                </a:solidFill>
                <a:latin typeface="Trebuchet MS" charset="0"/>
              </a:rPr>
              <a:t>or</a:t>
            </a:r>
            <a:r>
              <a:rPr lang="pl-PL" sz="2400" dirty="0">
                <a:solidFill>
                  <a:schemeClr val="tx2"/>
                </a:solidFill>
                <a:latin typeface="Trebuchet MS" charset="0"/>
              </a:rPr>
              <a:t>/</a:t>
            </a:r>
            <a:r>
              <a:rPr lang="pl-PL" sz="2400" dirty="0" err="1">
                <a:solidFill>
                  <a:schemeClr val="tx2"/>
                </a:solidFill>
                <a:latin typeface="Trebuchet MS" charset="0"/>
              </a:rPr>
              <a:t>cdd.as</a:t>
            </a:r>
            <a:endParaRPr lang="da-DK" sz="2400" dirty="0">
              <a:solidFill>
                <a:schemeClr val="tx2"/>
              </a:solidFill>
              <a:latin typeface="Trebuchet MS" charset="0"/>
            </a:endParaRPr>
          </a:p>
          <a:p>
            <a:pPr eaLnBrk="1" hangingPunct="1">
              <a:buClr>
                <a:srgbClr val="C3260C"/>
              </a:buClr>
              <a:buSzPct val="128000"/>
            </a:pPr>
            <a:endParaRPr lang="en-US" sz="3200" i="0" dirty="0">
              <a:latin typeface="Georgia" charset="0"/>
            </a:endParaRPr>
          </a:p>
          <a:p>
            <a:pPr marL="457200" indent="-457200" eaLnBrk="1" hangingPunct="1">
              <a:spcBef>
                <a:spcPts val="600"/>
              </a:spcBef>
              <a:buClr>
                <a:srgbClr val="FFFFCC"/>
              </a:buClr>
              <a:buSzPct val="128000"/>
              <a:buFont typeface="Wingdings" charset="2"/>
              <a:buChar char="§"/>
            </a:pPr>
            <a:r>
              <a:rPr lang="en-US" sz="3200" b="0" i="0" dirty="0" smtClean="0">
                <a:solidFill>
                  <a:schemeClr val="tx1"/>
                </a:solidFill>
                <a:latin typeface="Georgia" charset="0"/>
              </a:rPr>
              <a:t>6 </a:t>
            </a:r>
            <a:r>
              <a:rPr lang="en-US" sz="3200" b="0" i="0" dirty="0">
                <a:solidFill>
                  <a:schemeClr val="tx1"/>
                </a:solidFill>
                <a:latin typeface="Georgia" charset="0"/>
              </a:rPr>
              <a:t>research </a:t>
            </a:r>
            <a:r>
              <a:rPr lang="en-US" sz="3200" b="0" i="0" dirty="0" smtClean="0">
                <a:solidFill>
                  <a:schemeClr val="tx1"/>
                </a:solidFill>
                <a:latin typeface="Georgia" charset="0"/>
              </a:rPr>
              <a:t>overview papers </a:t>
            </a:r>
            <a:r>
              <a:rPr lang="en-US" sz="3200" b="0" i="0" dirty="0">
                <a:solidFill>
                  <a:schemeClr val="tx1"/>
                </a:solidFill>
                <a:latin typeface="Georgia" charset="0"/>
              </a:rPr>
              <a:t>by national scholars</a:t>
            </a:r>
          </a:p>
          <a:p>
            <a:pPr marL="457200" indent="-457200" eaLnBrk="1" hangingPunct="1">
              <a:spcBef>
                <a:spcPts val="600"/>
              </a:spcBef>
              <a:buClr>
                <a:srgbClr val="FFFFCC"/>
              </a:buClr>
              <a:buSzPct val="128000"/>
              <a:buFont typeface="Wingdings" charset="2"/>
              <a:buChar char="§"/>
            </a:pPr>
            <a:r>
              <a:rPr lang="en-US" sz="3200" b="0" i="0" dirty="0" smtClean="0">
                <a:solidFill>
                  <a:schemeClr val="tx1"/>
                </a:solidFill>
                <a:latin typeface="Georgia" charset="0"/>
              </a:rPr>
              <a:t>summarized </a:t>
            </a:r>
            <a:r>
              <a:rPr lang="en-US" sz="3200" b="0" i="0" dirty="0">
                <a:solidFill>
                  <a:schemeClr val="tx1"/>
                </a:solidFill>
                <a:latin typeface="Georgia" charset="0"/>
              </a:rPr>
              <a:t>and synthesized into set of Preschool </a:t>
            </a:r>
            <a:r>
              <a:rPr lang="en-US" sz="3200" b="0" i="0" dirty="0" smtClean="0">
                <a:solidFill>
                  <a:schemeClr val="tx1"/>
                </a:solidFill>
                <a:latin typeface="Georgia" charset="0"/>
              </a:rPr>
              <a:t>Program </a:t>
            </a:r>
            <a:r>
              <a:rPr lang="en-US" sz="3200" b="0" i="0" dirty="0">
                <a:solidFill>
                  <a:schemeClr val="tx1"/>
                </a:solidFill>
                <a:latin typeface="Georgia" charset="0"/>
              </a:rPr>
              <a:t>Practice Guidelines, Fall </a:t>
            </a:r>
            <a:r>
              <a:rPr lang="en-US" sz="3200" b="0" i="0" dirty="0" smtClean="0">
                <a:solidFill>
                  <a:schemeClr val="tx1"/>
                </a:solidFill>
                <a:latin typeface="Georgia" charset="0"/>
              </a:rPr>
              <a:t>2014 </a:t>
            </a:r>
          </a:p>
          <a:p>
            <a:pPr eaLnBrk="1" hangingPunct="1">
              <a:spcBef>
                <a:spcPts val="600"/>
              </a:spcBef>
              <a:buClr>
                <a:srgbClr val="C3260C"/>
              </a:buClr>
              <a:buSzPct val="128000"/>
            </a:pPr>
            <a:r>
              <a:rPr lang="en-US" sz="3200" b="0" dirty="0" smtClean="0">
                <a:solidFill>
                  <a:srgbClr val="FFFFCC"/>
                </a:solidFill>
                <a:latin typeface="Georgia" charset="0"/>
              </a:rPr>
              <a:t>	Training Materials and Videotapes 	Available </a:t>
            </a:r>
            <a:r>
              <a:rPr lang="en-US" sz="3200" b="0" dirty="0">
                <a:solidFill>
                  <a:srgbClr val="FFFFCC"/>
                </a:solidFill>
                <a:latin typeface="Georgia" charset="0"/>
              </a:rPr>
              <a:t>M</a:t>
            </a:r>
            <a:r>
              <a:rPr lang="en-US" sz="3200" b="0" dirty="0" smtClean="0">
                <a:solidFill>
                  <a:srgbClr val="FFFFCC"/>
                </a:solidFill>
                <a:latin typeface="Georgia" charset="0"/>
              </a:rPr>
              <a:t>arch, 2015</a:t>
            </a:r>
            <a:endParaRPr lang="da-DK" sz="3200" b="0" dirty="0">
              <a:solidFill>
                <a:srgbClr val="FFFFCC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7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38400"/>
            <a:ext cx="3048000" cy="2317750"/>
          </a:xfrm>
        </p:spPr>
        <p:txBody>
          <a:bodyPr/>
          <a:lstStyle/>
          <a:p>
            <a:r>
              <a:rPr lang="en-US" sz="3600" dirty="0" smtClean="0">
                <a:solidFill>
                  <a:srgbClr val="FFCC00"/>
                </a:solidFill>
              </a:rPr>
              <a:t>Dual Language Learners Develop within Specific Contexts </a:t>
            </a:r>
            <a:endParaRPr lang="en-US" sz="3600" dirty="0">
              <a:solidFill>
                <a:srgbClr val="FFCC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13" descr="15415-54d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b="387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41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sz="4000" smtClean="0">
                <a:solidFill>
                  <a:srgbClr val="FFCC00"/>
                </a:solidFill>
              </a:rPr>
              <a:t>Dual Language Learners are Very Diverse</a:t>
            </a:r>
            <a:endParaRPr lang="en-US" sz="4000" dirty="0">
              <a:solidFill>
                <a:srgbClr val="FFCC00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smtClean="0"/>
              <a:t>Context Matters!</a:t>
            </a:r>
          </a:p>
          <a:p>
            <a:pPr lvl="1"/>
            <a:r>
              <a:rPr lang="en-US" smtClean="0"/>
              <a:t>SES</a:t>
            </a:r>
          </a:p>
          <a:p>
            <a:pPr lvl="1"/>
            <a:r>
              <a:rPr lang="en-US" smtClean="0"/>
              <a:t>Country of origin</a:t>
            </a:r>
          </a:p>
          <a:p>
            <a:pPr lvl="1"/>
            <a:r>
              <a:rPr lang="en-US" smtClean="0"/>
              <a:t>Languages spoken</a:t>
            </a:r>
          </a:p>
          <a:p>
            <a:pPr lvl="1"/>
            <a:r>
              <a:rPr lang="en-US" smtClean="0"/>
              <a:t>Age of exposure</a:t>
            </a:r>
          </a:p>
          <a:p>
            <a:pPr lvl="1"/>
            <a:r>
              <a:rPr lang="en-US" smtClean="0"/>
              <a:t>Quantity and quality of language inputs</a:t>
            </a:r>
          </a:p>
          <a:p>
            <a:pPr lvl="1"/>
            <a:r>
              <a:rPr lang="en-US" smtClean="0"/>
              <a:t>Opportunities to use language</a:t>
            </a:r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78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838200" y="0"/>
            <a:ext cx="7583487" cy="1044575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50000"/>
                </a:schemeClr>
              </a:gs>
              <a:gs pos="100000">
                <a:srgbClr val="FFFFFF">
                  <a:alpha val="50000"/>
                </a:srgbClr>
              </a:gs>
            </a:gsLst>
            <a:lin ang="16200000" scaled="0"/>
            <a:tileRect/>
          </a:gradFill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sz="3100" dirty="0" smtClean="0">
                <a:solidFill>
                  <a:srgbClr val="FFCC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Societal Contexts: </a:t>
            </a:r>
            <a:br>
              <a:rPr lang="en-US" sz="3100" dirty="0" smtClean="0">
                <a:solidFill>
                  <a:srgbClr val="FFCC00"/>
                </a:solidFill>
                <a:latin typeface="Trebuchet MS" charset="0"/>
                <a:ea typeface="ＭＳ Ｐゴシック" charset="0"/>
                <a:cs typeface="ＭＳ Ｐゴシック" charset="0"/>
              </a:rPr>
            </a:br>
            <a:r>
              <a:rPr lang="en-US" sz="3100" dirty="0" smtClean="0">
                <a:solidFill>
                  <a:srgbClr val="FFCC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From Vulnerabilities to Assets</a:t>
            </a:r>
            <a:endParaRPr lang="en-US" sz="3100" dirty="0">
              <a:solidFill>
                <a:srgbClr val="FFCC00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52400" y="1143000"/>
            <a:ext cx="5334000" cy="43434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Wingdings 2" charset="0"/>
              <a:buNone/>
            </a:pPr>
            <a:r>
              <a:rPr lang="en-US" sz="2800" dirty="0" smtClean="0">
                <a:solidFill>
                  <a:srgbClr val="FFFFCC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DLLs have…</a:t>
            </a:r>
          </a:p>
          <a:p>
            <a:pPr marL="0" indent="0">
              <a:lnSpc>
                <a:spcPct val="80000"/>
              </a:lnSpc>
              <a:spcBef>
                <a:spcPts val="1272"/>
              </a:spcBef>
            </a:pPr>
            <a:r>
              <a:rPr lang="en-US" sz="2800" i="0" dirty="0" smtClean="0">
                <a:latin typeface="Trebuchet MS" charset="0"/>
                <a:ea typeface="ＭＳ Ｐゴシック" charset="0"/>
                <a:cs typeface="ＭＳ Ｐゴシック" charset="0"/>
              </a:rPr>
              <a:t>lower infant mortality rates</a:t>
            </a:r>
          </a:p>
          <a:p>
            <a:pPr marL="0" indent="0">
              <a:lnSpc>
                <a:spcPct val="80000"/>
              </a:lnSpc>
              <a:spcBef>
                <a:spcPts val="1272"/>
              </a:spcBef>
            </a:pPr>
            <a:r>
              <a:rPr lang="en-US" sz="2800" i="0" dirty="0" smtClean="0">
                <a:latin typeface="Trebuchet MS" charset="0"/>
                <a:ea typeface="ＭＳ Ｐゴシック" charset="0"/>
                <a:cs typeface="ＭＳ Ｐゴシック" charset="0"/>
              </a:rPr>
              <a:t>fewer physical and mental health problems</a:t>
            </a:r>
          </a:p>
          <a:p>
            <a:pPr marL="0" indent="0">
              <a:lnSpc>
                <a:spcPct val="80000"/>
              </a:lnSpc>
              <a:spcBef>
                <a:spcPts val="1272"/>
              </a:spcBef>
            </a:pPr>
            <a:r>
              <a:rPr lang="en-US" sz="2800" i="0" dirty="0">
                <a:latin typeface="Trebuchet MS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800" i="0" dirty="0" smtClean="0">
                <a:latin typeface="Trebuchet MS" charset="0"/>
                <a:ea typeface="ＭＳ Ｐゴシック" charset="0"/>
                <a:cs typeface="ＭＳ Ｐゴシック" charset="0"/>
              </a:rPr>
              <a:t>trong social skills</a:t>
            </a:r>
          </a:p>
          <a:p>
            <a:pPr marL="0" indent="0">
              <a:lnSpc>
                <a:spcPct val="80000"/>
              </a:lnSpc>
              <a:spcBef>
                <a:spcPts val="1272"/>
              </a:spcBef>
            </a:pPr>
            <a:r>
              <a:rPr lang="en-US" sz="2800" i="0" dirty="0" smtClean="0">
                <a:latin typeface="Trebuchet MS" charset="0"/>
                <a:ea typeface="ＭＳ Ｐゴシック" charset="0"/>
                <a:cs typeface="ＭＳ Ｐゴシック" charset="0"/>
              </a:rPr>
              <a:t>live in intact families with a strong work ethic </a:t>
            </a:r>
          </a:p>
          <a:p>
            <a:pPr marL="0" indent="0">
              <a:lnSpc>
                <a:spcPct val="80000"/>
              </a:lnSpc>
              <a:spcBef>
                <a:spcPts val="1272"/>
              </a:spcBef>
            </a:pPr>
            <a:r>
              <a:rPr lang="en-US" sz="2800" i="0" dirty="0" smtClean="0">
                <a:latin typeface="Trebuchet MS" charset="0"/>
                <a:ea typeface="ＭＳ Ｐゴシック" charset="0"/>
                <a:cs typeface="ＭＳ Ｐゴシック" charset="0"/>
              </a:rPr>
              <a:t>parents high </a:t>
            </a:r>
            <a:r>
              <a:rPr lang="en-US" sz="2800" i="0" dirty="0" err="1" smtClean="0">
                <a:latin typeface="Trebuchet MS" charset="0"/>
                <a:ea typeface="ＭＳ Ｐゴシック" charset="0"/>
                <a:cs typeface="ＭＳ Ｐゴシック" charset="0"/>
              </a:rPr>
              <a:t>ed</a:t>
            </a:r>
            <a:r>
              <a:rPr lang="en-US" sz="2800" i="0" dirty="0" smtClean="0">
                <a:latin typeface="Trebuchet MS" charset="0"/>
                <a:ea typeface="ＭＳ Ｐゴシック" charset="0"/>
                <a:cs typeface="ＭＳ Ｐゴシック" charset="0"/>
              </a:rPr>
              <a:t> aspirations</a:t>
            </a:r>
          </a:p>
          <a:p>
            <a:pPr marL="0" indent="0">
              <a:lnSpc>
                <a:spcPct val="80000"/>
              </a:lnSpc>
              <a:spcBef>
                <a:spcPts val="1272"/>
              </a:spcBef>
            </a:pPr>
            <a:r>
              <a:rPr lang="en-US" sz="2800" i="0" dirty="0" smtClean="0">
                <a:latin typeface="Trebuchet MS" charset="0"/>
                <a:ea typeface="ＭＳ Ｐゴシック" charset="0"/>
                <a:cs typeface="ＭＳ Ｐゴシック" charset="0"/>
              </a:rPr>
              <a:t> families support ECE experiences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b="0" dirty="0" smtClean="0">
                <a:solidFill>
                  <a:srgbClr val="FFFFCC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These </a:t>
            </a:r>
            <a:r>
              <a:rPr lang="en-US" sz="2800" b="0" dirty="0">
                <a:solidFill>
                  <a:srgbClr val="FFFFCC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are ASSETS </a:t>
            </a:r>
            <a:r>
              <a:rPr lang="en-US" sz="2800" b="0" dirty="0" smtClean="0">
                <a:solidFill>
                  <a:srgbClr val="FFFFCC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to ECE settings!</a:t>
            </a:r>
            <a:endParaRPr lang="en-US" sz="2000" b="0" i="0" dirty="0">
              <a:latin typeface="Trebuchet MS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80000"/>
              </a:lnSpc>
              <a:buFont typeface="Wingdings 2" charset="0"/>
              <a:buNone/>
            </a:pPr>
            <a:endParaRPr lang="en-US" dirty="0" smtClean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098" y="1600200"/>
            <a:ext cx="3172902" cy="370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0600" y="5867400"/>
            <a:ext cx="4343400" cy="888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600" b="0" i="0" dirty="0" smtClean="0">
                <a:solidFill>
                  <a:schemeClr val="tx1"/>
                </a:solidFill>
              </a:rPr>
              <a:t>Garcia</a:t>
            </a:r>
            <a:r>
              <a:rPr lang="en-US" sz="1600" b="0" i="0" dirty="0">
                <a:solidFill>
                  <a:schemeClr val="tx1"/>
                </a:solidFill>
              </a:rPr>
              <a:t>, E. E., Espinosa, L., Genesee, F., </a:t>
            </a:r>
            <a:r>
              <a:rPr lang="en-US" sz="1600" b="0" i="0" dirty="0" smtClean="0">
                <a:solidFill>
                  <a:schemeClr val="tx1"/>
                </a:solidFill>
              </a:rPr>
              <a:t>    </a:t>
            </a:r>
            <a:r>
              <a:rPr lang="en-US" sz="1600" b="0" i="0" dirty="0" err="1" smtClean="0">
                <a:solidFill>
                  <a:schemeClr val="tx1"/>
                </a:solidFill>
              </a:rPr>
              <a:t>Gillanders</a:t>
            </a:r>
            <a:r>
              <a:rPr lang="en-US" sz="1600" b="0" i="0" dirty="0">
                <a:solidFill>
                  <a:schemeClr val="tx1"/>
                </a:solidFill>
              </a:rPr>
              <a:t>, C., et al (under review). Conceptual framework for the study of young dual language learners’ development. </a:t>
            </a:r>
            <a:r>
              <a:rPr lang="en-US" sz="1600" b="0" i="0" dirty="0" smtClean="0">
                <a:solidFill>
                  <a:schemeClr val="tx1"/>
                </a:solidFill>
              </a:rPr>
              <a:t>  </a:t>
            </a:r>
            <a:endParaRPr lang="en-US" sz="16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7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533400" y="6248400"/>
            <a:ext cx="1447800" cy="37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6553200" y="5958839"/>
            <a:ext cx="1905000" cy="60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85800" y="0"/>
            <a:ext cx="7924800" cy="1507067"/>
          </a:xfrm>
          <a:prstGeom prst="rect">
            <a:avLst/>
          </a:prstGeom>
          <a:noFill/>
          <a:ln>
            <a:noFill/>
          </a:ln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kumimoji="1" lang="en-US" sz="3800" b="0" dirty="0">
                <a:cs typeface="+mn-cs"/>
              </a:rPr>
              <a:t>Definition of </a:t>
            </a:r>
            <a:r>
              <a:rPr kumimoji="1" lang="en-US" sz="3800" b="0" dirty="0" smtClean="0">
                <a:cs typeface="+mn-cs"/>
              </a:rPr>
              <a:t>Dual</a:t>
            </a:r>
            <a:r>
              <a:rPr kumimoji="1" lang="en-US" sz="3800" b="0" dirty="0">
                <a:cs typeface="+mn-cs"/>
              </a:rPr>
              <a:t> </a:t>
            </a:r>
            <a:r>
              <a:rPr kumimoji="1" lang="en-US" sz="3800" b="0" dirty="0" smtClean="0">
                <a:cs typeface="+mn-cs"/>
              </a:rPr>
              <a:t>Language Learners (DLLs)</a:t>
            </a:r>
            <a:endParaRPr kumimoji="1" lang="en-US" sz="2400" b="0" dirty="0"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1507067"/>
            <a:ext cx="8686800" cy="511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5399" dir="16200000" algn="ctr" rotWithShape="0">
                    <a:schemeClr val="bg2">
                      <a:alpha val="75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Wingdings" charset="2"/>
              <a:buChar char="Ø"/>
              <a:defRPr/>
            </a:pPr>
            <a:r>
              <a:rPr lang="en-US" sz="2800" b="0" dirty="0">
                <a:solidFill>
                  <a:schemeClr val="tx1"/>
                </a:solidFill>
              </a:rPr>
              <a:t>D</a:t>
            </a:r>
            <a:r>
              <a:rPr lang="en-US" sz="2800" b="0" dirty="0" smtClean="0">
                <a:solidFill>
                  <a:schemeClr val="tx1"/>
                </a:solidFill>
              </a:rPr>
              <a:t>ual </a:t>
            </a:r>
            <a:r>
              <a:rPr lang="en-US" sz="2800" b="0" dirty="0">
                <a:solidFill>
                  <a:schemeClr val="tx1"/>
                </a:solidFill>
              </a:rPr>
              <a:t>language learners are young children learning two or more languages at the same time, as well as those learning a second language while continuing to develop their first (or home) language. </a:t>
            </a:r>
            <a:endParaRPr lang="en-US" sz="2800" b="0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charset="2"/>
              <a:buChar char="Ø"/>
              <a:defRPr/>
            </a:pPr>
            <a:endParaRPr kumimoji="1" lang="en-US" sz="2800" b="0" dirty="0" smtClean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Wingdings" charset="2"/>
              <a:buChar char="Ø"/>
              <a:defRPr/>
            </a:pPr>
            <a:endParaRPr kumimoji="1" lang="en-US" sz="2800" b="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Wingdings" charset="2"/>
              <a:buChar char="Ø"/>
              <a:defRPr/>
            </a:pPr>
            <a:r>
              <a:rPr kumimoji="1" lang="en-US" sz="2700" b="0" i="0" dirty="0" smtClean="0">
                <a:solidFill>
                  <a:schemeClr val="tx1"/>
                </a:solidFill>
                <a:cs typeface="+mn-cs"/>
              </a:rPr>
              <a:t>Includes </a:t>
            </a:r>
            <a:r>
              <a:rPr kumimoji="1" lang="en-US" sz="2700" b="0" dirty="0" smtClean="0">
                <a:solidFill>
                  <a:srgbClr val="CCFFCC"/>
                </a:solidFill>
                <a:cs typeface="+mn-cs"/>
              </a:rPr>
              <a:t>simultaneous</a:t>
            </a:r>
            <a:r>
              <a:rPr kumimoji="1" lang="en-US" sz="2700" b="0" i="0" dirty="0" smtClean="0">
                <a:solidFill>
                  <a:schemeClr val="tx1"/>
                </a:solidFill>
                <a:cs typeface="+mn-cs"/>
              </a:rPr>
              <a:t> </a:t>
            </a:r>
          </a:p>
          <a:p>
            <a:pPr>
              <a:defRPr/>
            </a:pPr>
            <a:r>
              <a:rPr kumimoji="1" lang="en-US" sz="2700" b="0" i="0" dirty="0" smtClean="0">
                <a:solidFill>
                  <a:schemeClr val="tx1"/>
                </a:solidFill>
                <a:cs typeface="+mn-cs"/>
              </a:rPr>
              <a:t>     and </a:t>
            </a:r>
            <a:r>
              <a:rPr kumimoji="1" lang="en-US" sz="2700" b="0" dirty="0" smtClean="0">
                <a:solidFill>
                  <a:schemeClr val="tx2"/>
                </a:solidFill>
                <a:cs typeface="+mn-cs"/>
              </a:rPr>
              <a:t>sequential/successive</a:t>
            </a:r>
            <a:endParaRPr kumimoji="1" lang="en-US" sz="2700" b="0" dirty="0" smtClean="0">
              <a:solidFill>
                <a:schemeClr val="tx2"/>
              </a:solidFill>
              <a:cs typeface="+mn-cs"/>
            </a:endParaRPr>
          </a:p>
          <a:p>
            <a:pPr>
              <a:defRPr/>
            </a:pPr>
            <a:endParaRPr kumimoji="1" lang="en-US" sz="2700" b="0" i="0" dirty="0" smtClean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Wingdings" charset="2"/>
              <a:buChar char="Ø"/>
              <a:defRPr/>
            </a:pPr>
            <a:r>
              <a:rPr kumimoji="1" lang="en-US" sz="2700" b="0" i="0" dirty="0" smtClean="0">
                <a:solidFill>
                  <a:schemeClr val="tx1"/>
                </a:solidFill>
                <a:cs typeface="+mn-cs"/>
              </a:rPr>
              <a:t>K-12 term is EL/</a:t>
            </a:r>
            <a:r>
              <a:rPr kumimoji="1" lang="en-US" sz="2700" b="0" i="0" dirty="0" smtClean="0">
                <a:solidFill>
                  <a:schemeClr val="tx1"/>
                </a:solidFill>
                <a:cs typeface="+mn-cs"/>
              </a:rPr>
              <a:t>ELL; Georgia </a:t>
            </a:r>
          </a:p>
          <a:p>
            <a:pPr>
              <a:defRPr/>
            </a:pPr>
            <a:r>
              <a:rPr kumimoji="1" lang="en-US" sz="2700" b="0" i="0" dirty="0" smtClean="0">
                <a:solidFill>
                  <a:schemeClr val="tx1"/>
                </a:solidFill>
                <a:cs typeface="+mn-cs"/>
              </a:rPr>
              <a:t>     uses English Learners (EL)</a:t>
            </a:r>
            <a:endParaRPr kumimoji="1" lang="en-US" sz="2700" b="0" i="0" dirty="0" smtClean="0">
              <a:solidFill>
                <a:schemeClr val="tx1"/>
              </a:solidFill>
              <a:cs typeface="+mn-cs"/>
            </a:endParaRPr>
          </a:p>
          <a:p>
            <a:pPr>
              <a:defRPr/>
            </a:pPr>
            <a:endParaRPr kumimoji="1" lang="en-US" sz="2700" b="0" i="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8" name="Picture 7" descr="asian_preschoo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581400"/>
            <a:ext cx="2895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0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152400"/>
            <a:ext cx="5616666" cy="608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endParaRPr kumimoji="1" lang="en-US" sz="3400" b="0" dirty="0">
              <a:cs typeface="+mn-cs"/>
            </a:endParaRPr>
          </a:p>
          <a:p>
            <a:pPr>
              <a:defRPr/>
            </a:pPr>
            <a:r>
              <a:rPr kumimoji="1" lang="en-US" sz="3400" b="0" dirty="0">
                <a:cs typeface="+mn-cs"/>
              </a:rPr>
              <a:t>Beliefs and Attitudes Matter!!!</a:t>
            </a:r>
          </a:p>
          <a:p>
            <a:pPr eaLnBrk="1" hangingPunct="1">
              <a:spcBef>
                <a:spcPct val="10000"/>
              </a:spcBef>
              <a:buClr>
                <a:srgbClr val="66FF99"/>
              </a:buClr>
              <a:buSzPct val="110000"/>
              <a:buFont typeface="Wingdings" charset="0"/>
              <a:buNone/>
              <a:defRPr/>
            </a:pPr>
            <a:r>
              <a:rPr lang="en-CA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What we believe shapes our behaviour…..particularly on this topic (</a:t>
            </a:r>
            <a:r>
              <a:rPr lang="en-CA" sz="2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August &amp; Shanahan, 2008)</a:t>
            </a:r>
          </a:p>
          <a:p>
            <a:pPr eaLnBrk="1" hangingPunct="1">
              <a:spcBef>
                <a:spcPct val="10000"/>
              </a:spcBef>
              <a:buClr>
                <a:srgbClr val="66FF99"/>
              </a:buClr>
              <a:buSzPct val="110000"/>
              <a:buFont typeface="Wingdings" charset="0"/>
              <a:buNone/>
              <a:defRPr/>
            </a:pPr>
            <a:endParaRPr lang="en-CA" sz="2800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eaLnBrk="1" hangingPunct="1">
              <a:spcBef>
                <a:spcPct val="10000"/>
              </a:spcBef>
              <a:buClr>
                <a:srgbClr val="66FF99"/>
              </a:buClr>
              <a:buSzPct val="110000"/>
              <a:buFont typeface="Wingdings" charset="0"/>
              <a:buNone/>
              <a:defRPr/>
            </a:pPr>
            <a:r>
              <a:rPr lang="en-CA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Inaccurate myths about dual language learning lead to impoverished learning environments for </a:t>
            </a:r>
            <a:r>
              <a:rPr lang="en-CA" sz="2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children</a:t>
            </a:r>
          </a:p>
          <a:p>
            <a:pPr eaLnBrk="1" hangingPunct="1">
              <a:spcBef>
                <a:spcPct val="10000"/>
              </a:spcBef>
              <a:buClr>
                <a:srgbClr val="66FF99"/>
              </a:buClr>
              <a:buSzPct val="110000"/>
              <a:buFont typeface="Wingdings" charset="0"/>
              <a:buNone/>
              <a:defRPr/>
            </a:pPr>
            <a:r>
              <a:rPr kumimoji="1" lang="en-CA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	</a:t>
            </a:r>
            <a:r>
              <a:rPr kumimoji="1" lang="en-CA" sz="28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		</a:t>
            </a:r>
            <a:r>
              <a:rPr kumimoji="1" lang="en-CA" sz="28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Espinosa, 2013</a:t>
            </a:r>
            <a:endParaRPr kumimoji="1" lang="en-US" sz="2800" b="0" dirty="0">
              <a:cs typeface="+mn-cs"/>
            </a:endParaRPr>
          </a:p>
          <a:p>
            <a:pPr>
              <a:defRPr/>
            </a:pPr>
            <a:endParaRPr kumimoji="1" lang="en-US" sz="2400" b="0" dirty="0">
              <a:solidFill>
                <a:schemeClr val="tx2"/>
              </a:solidFill>
              <a:cs typeface="+mn-cs"/>
            </a:endParaRPr>
          </a:p>
        </p:txBody>
      </p:sp>
      <p:pic>
        <p:nvPicPr>
          <p:cNvPr id="7" name="Picture 3" descr="FR076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0"/>
            <a:ext cx="270565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08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04800"/>
            <a:ext cx="5029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ctr" eaLnBrk="1" hangingPunct="1">
              <a:defRPr/>
            </a:pPr>
            <a:r>
              <a:rPr lang="en-US" sz="3800" i="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What do we know about </a:t>
            </a:r>
            <a:r>
              <a:rPr lang="en-US" sz="3800" i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promoting development and improving achievement </a:t>
            </a:r>
            <a:r>
              <a:rPr lang="en-US" sz="3800" i="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for young </a:t>
            </a:r>
            <a:r>
              <a:rPr lang="en-US" sz="3800" i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dual/English </a:t>
            </a:r>
            <a:r>
              <a:rPr lang="en-US" sz="3800" i="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language learners?</a:t>
            </a:r>
            <a:r>
              <a:rPr lang="en-US" sz="3600" i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endParaRPr lang="en-US" sz="4400" i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057400" y="6172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endParaRPr lang="en-US" sz="2000" b="0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  <a:hlinkClick r:id="rId2"/>
            </a:endParaRPr>
          </a:p>
        </p:txBody>
      </p:sp>
      <p:pic>
        <p:nvPicPr>
          <p:cNvPr id="9" name="Picture 5" descr="EED_07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4038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19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8FD2CF88-6E48-FB46-93CE-6C9A1D8F4E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70866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i="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Language, Any Language, is the Foundation for Literacy…….and Literacy </a:t>
            </a:r>
            <a:r>
              <a:rPr lang="en-US" sz="32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 English </a:t>
            </a:r>
            <a:r>
              <a:rPr lang="en-US" sz="3200" b="0" i="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is Critical for School Success</a:t>
            </a:r>
            <a:endParaRPr lang="en-US" sz="3200" b="0" i="0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497013"/>
            <a:ext cx="5410200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endParaRPr lang="en-US" sz="4400" b="0" i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 flipV="1">
            <a:off x="0" y="7620000"/>
            <a:ext cx="83058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endParaRPr lang="en-US" sz="3200" b="0" i="0">
              <a:cs typeface="+mn-cs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endParaRPr lang="en-US" sz="3200" b="0" i="0">
              <a:cs typeface="+mn-cs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endParaRPr lang="en-US" sz="3200" b="0" i="0">
              <a:solidFill>
                <a:schemeClr val="tx1"/>
              </a:solidFill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endParaRPr lang="en-US" sz="3200" b="0" i="0">
              <a:solidFill>
                <a:schemeClr val="tx1"/>
              </a:solidFill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endParaRPr lang="en-US" sz="2800" b="0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9" name="Picture 5" descr="on floor 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19400"/>
            <a:ext cx="4876800" cy="36576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12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dirty="0" smtClean="0">
                <a:solidFill>
                  <a:srgbClr val="FFFFCC"/>
                </a:solidFill>
              </a:rPr>
              <a:t>Research for Young DLLs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3600" dirty="0" smtClean="0"/>
          </a:p>
          <a:p>
            <a:pPr lvl="1">
              <a:lnSpc>
                <a:spcPct val="90000"/>
              </a:lnSpc>
              <a:buFont typeface="Wingdings" charset="0"/>
              <a:buChar char="Ø"/>
            </a:pPr>
            <a:r>
              <a:rPr lang="en-US" sz="2900" dirty="0" smtClean="0"/>
              <a:t>Recent Area of Concern: Accountability, Demographics, Impact of Preschool</a:t>
            </a:r>
          </a:p>
          <a:p>
            <a:pPr lvl="1">
              <a:lnSpc>
                <a:spcPct val="90000"/>
              </a:lnSpc>
              <a:buFont typeface="Wingdings" charset="0"/>
              <a:buChar char="Ø"/>
            </a:pPr>
            <a:r>
              <a:rPr lang="en-US" sz="2900" dirty="0" smtClean="0"/>
              <a:t>Dozens of studies---at best</a:t>
            </a:r>
          </a:p>
          <a:p>
            <a:pPr lvl="1">
              <a:lnSpc>
                <a:spcPct val="90000"/>
              </a:lnSpc>
              <a:buFont typeface="Wingdings" charset="0"/>
              <a:buChar char="Ø"/>
            </a:pPr>
            <a:r>
              <a:rPr lang="en-US" sz="2900" dirty="0" smtClean="0"/>
              <a:t>Measurement and Definitional Issues</a:t>
            </a:r>
          </a:p>
          <a:p>
            <a:pPr lvl="1">
              <a:lnSpc>
                <a:spcPct val="90000"/>
              </a:lnSpc>
              <a:buFont typeface="Wingdings" charset="0"/>
              <a:buChar char="Ø"/>
            </a:pPr>
            <a:r>
              <a:rPr lang="en-US" sz="2900" dirty="0" smtClean="0"/>
              <a:t>Debate on Goals &amp; Terms</a:t>
            </a:r>
          </a:p>
          <a:p>
            <a:pPr lvl="1">
              <a:lnSpc>
                <a:spcPct val="90000"/>
              </a:lnSpc>
              <a:buFont typeface="Wingdings" charset="0"/>
              <a:buChar char="Ø"/>
            </a:pPr>
            <a:r>
              <a:rPr lang="en-US" sz="2900" dirty="0" smtClean="0"/>
              <a:t>Exciting New Infant Research</a:t>
            </a:r>
          </a:p>
          <a:p>
            <a:pPr lvl="1">
              <a:lnSpc>
                <a:spcPct val="90000"/>
              </a:lnSpc>
              <a:buFont typeface="Wingdings" charset="0"/>
              <a:buChar char="Ø"/>
            </a:pPr>
            <a:r>
              <a:rPr lang="en-US" sz="2900" dirty="0" smtClean="0"/>
              <a:t>Most reach similar conclusions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72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8D75287-998B-AD4D-B8F6-58B95ECC7DE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457200"/>
            <a:ext cx="533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4400" b="0" i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Strong Reading Skills (</a:t>
            </a:r>
            <a:r>
              <a:rPr lang="en-US" sz="4400" b="0" i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 English</a:t>
            </a:r>
            <a:r>
              <a:rPr lang="en-US" sz="4400" b="0" i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) are Essential for Academic Success in U.S.!!!</a:t>
            </a:r>
            <a:br>
              <a:rPr lang="en-US" sz="4400" b="0" i="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 sz="4400" b="0" i="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sz="4400" b="0" i="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 sz="4400" b="0" i="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5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How do we accomplish this goal when children already have a language that is not English?</a:t>
            </a:r>
            <a:r>
              <a:rPr lang="en-US" sz="44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pic>
        <p:nvPicPr>
          <p:cNvPr id="7" name="Picture 3" descr="FR076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3505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72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3D15BD5-4977-5241-916B-FC7BF1620B3F}" type="datetime1">
              <a:rPr lang="en-US" smtClean="0"/>
              <a:pPr>
                <a:defRPr/>
              </a:pPr>
              <a:t>3/7/15</a:t>
            </a:fld>
            <a:endParaRPr lang="en-US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D701B53B-0A08-EF47-95DE-809F4C4DC01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81000" y="17929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defRPr/>
            </a:pPr>
            <a:r>
              <a:rPr kumimoji="1" lang="en-US" altLang="ja-JP" sz="3800" b="0" i="0" dirty="0" smtClean="0">
                <a:latin typeface="Times New Roman" charset="0"/>
                <a:cs typeface="+mn-cs"/>
              </a:rPr>
              <a:t>The Science of Early Bilingualism</a:t>
            </a:r>
            <a:endParaRPr kumimoji="1" lang="en-US" sz="2400" b="0" i="0" dirty="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143000"/>
            <a:ext cx="4800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Clr>
                <a:schemeClr val="accent2"/>
              </a:buClr>
              <a:defRPr/>
            </a:pPr>
            <a:r>
              <a:rPr kumimoji="1" lang="en-US" sz="2800" b="0" i="0" dirty="0" smtClean="0">
                <a:solidFill>
                  <a:schemeClr val="tx1"/>
                </a:solidFill>
                <a:latin typeface="Times New Roman" charset="0"/>
                <a:cs typeface="+mn-cs"/>
              </a:rPr>
              <a:t>1. Human Capacity</a:t>
            </a:r>
          </a:p>
          <a:p>
            <a:pPr>
              <a:buClr>
                <a:schemeClr val="accent2"/>
              </a:buClr>
              <a:buFont typeface="Wingdings" charset="0"/>
              <a:buChar char="Ø"/>
              <a:defRPr/>
            </a:pPr>
            <a:endParaRPr kumimoji="1" lang="en-US" sz="2800" b="0" i="0" dirty="0">
              <a:solidFill>
                <a:schemeClr val="tx1"/>
              </a:solidFill>
              <a:latin typeface="Times New Roman" charset="0"/>
              <a:cs typeface="+mn-cs"/>
            </a:endParaRPr>
          </a:p>
          <a:p>
            <a:pPr>
              <a:buClr>
                <a:schemeClr val="accent2"/>
              </a:buClr>
              <a:defRPr/>
            </a:pPr>
            <a:r>
              <a:rPr kumimoji="1" lang="en-US" sz="2800" b="0" i="0" dirty="0" smtClean="0">
                <a:solidFill>
                  <a:schemeClr val="tx1"/>
                </a:solidFill>
                <a:latin typeface="Times New Roman" charset="0"/>
                <a:cs typeface="+mn-cs"/>
              </a:rPr>
              <a:t>2. Benefits/Differences: </a:t>
            </a:r>
            <a:r>
              <a:rPr kumimoji="1" lang="en-US" sz="2800" b="0" dirty="0" smtClean="0">
                <a:solidFill>
                  <a:schemeClr val="tx1"/>
                </a:solidFill>
                <a:latin typeface="Times New Roman" charset="0"/>
                <a:cs typeface="+mn-cs"/>
              </a:rPr>
              <a:t>Cognitive, Social,</a:t>
            </a:r>
          </a:p>
          <a:p>
            <a:pPr>
              <a:buClr>
                <a:schemeClr val="accent2"/>
              </a:buClr>
              <a:defRPr/>
            </a:pPr>
            <a:r>
              <a:rPr kumimoji="1" lang="en-US" sz="2800" b="0" dirty="0" smtClean="0">
                <a:solidFill>
                  <a:schemeClr val="tx1"/>
                </a:solidFill>
                <a:latin typeface="Times New Roman" charset="0"/>
                <a:cs typeface="+mn-cs"/>
              </a:rPr>
              <a:t>Linguistic, Executive </a:t>
            </a:r>
          </a:p>
          <a:p>
            <a:pPr>
              <a:buClr>
                <a:schemeClr val="accent2"/>
              </a:buClr>
              <a:defRPr/>
            </a:pPr>
            <a:r>
              <a:rPr kumimoji="1" lang="en-US" sz="2800" b="0" dirty="0" smtClean="0">
                <a:solidFill>
                  <a:schemeClr val="tx1"/>
                </a:solidFill>
                <a:latin typeface="Times New Roman" charset="0"/>
                <a:cs typeface="+mn-cs"/>
              </a:rPr>
              <a:t>Function Skills, Family Dynamics, Vocabulary</a:t>
            </a:r>
          </a:p>
          <a:p>
            <a:pPr>
              <a:buClr>
                <a:schemeClr val="accent2"/>
              </a:buClr>
              <a:defRPr/>
            </a:pPr>
            <a:endParaRPr kumimoji="1" lang="en-US" sz="2800" b="0" dirty="0" smtClean="0">
              <a:solidFill>
                <a:schemeClr val="tx1"/>
              </a:solidFill>
              <a:latin typeface="Times New Roman" charset="0"/>
              <a:cs typeface="+mn-cs"/>
            </a:endParaRPr>
          </a:p>
          <a:p>
            <a:pPr>
              <a:buClr>
                <a:schemeClr val="accent2"/>
              </a:buClr>
              <a:defRPr/>
            </a:pPr>
            <a:r>
              <a:rPr kumimoji="1" lang="en-US" sz="2800" b="0" dirty="0" smtClean="0">
                <a:solidFill>
                  <a:schemeClr val="tx1"/>
                </a:solidFill>
                <a:latin typeface="Times New Roman" charset="0"/>
                <a:cs typeface="+mn-cs"/>
              </a:rPr>
              <a:t>3. </a:t>
            </a:r>
            <a:r>
              <a:rPr kumimoji="1" lang="en-US" sz="2800" b="0" i="0" dirty="0" smtClean="0">
                <a:solidFill>
                  <a:schemeClr val="tx1"/>
                </a:solidFill>
                <a:latin typeface="Times New Roman" charset="0"/>
                <a:cs typeface="+mn-cs"/>
              </a:rPr>
              <a:t>Need to Support Both Languages</a:t>
            </a:r>
          </a:p>
          <a:p>
            <a:pPr>
              <a:buClr>
                <a:schemeClr val="accent2"/>
              </a:buClr>
              <a:defRPr/>
            </a:pPr>
            <a:endParaRPr kumimoji="1" lang="en-US" sz="2800" b="0" i="0" dirty="0" smtClean="0">
              <a:solidFill>
                <a:schemeClr val="tx1"/>
              </a:solidFill>
              <a:latin typeface="Times New Roman" charset="0"/>
              <a:cs typeface="+mn-cs"/>
            </a:endParaRPr>
          </a:p>
          <a:p>
            <a:pPr>
              <a:buClr>
                <a:schemeClr val="accent2"/>
              </a:buClr>
              <a:defRPr/>
            </a:pPr>
            <a:r>
              <a:rPr kumimoji="1" lang="en-US" sz="2800" b="0" i="0" dirty="0" smtClean="0">
                <a:solidFill>
                  <a:schemeClr val="tx1"/>
                </a:solidFill>
                <a:latin typeface="Times New Roman" charset="0"/>
                <a:cs typeface="+mn-cs"/>
              </a:rPr>
              <a:t>4. Families are Critical Partners </a:t>
            </a:r>
            <a:endParaRPr kumimoji="1" lang="en-US" sz="2400" b="0" i="0" dirty="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pic>
        <p:nvPicPr>
          <p:cNvPr id="10" name="Picture 9" descr="minds &amp; scienc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3962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2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AC3DBF30-8CAB-B84A-97D3-62F52D6B909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228600"/>
            <a:ext cx="822960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0" i="0" dirty="0">
                <a:ea typeface="Osaka" charset="0"/>
                <a:cs typeface="Osaka" charset="0"/>
              </a:rPr>
              <a:t>Infant Brains &amp; Bilingualism:</a:t>
            </a:r>
            <a:br>
              <a:rPr lang="en-US" sz="4400" b="0" i="0" dirty="0">
                <a:ea typeface="Osaka" charset="0"/>
                <a:cs typeface="Osaka" charset="0"/>
              </a:rPr>
            </a:br>
            <a:r>
              <a:rPr lang="en-US" sz="4400" b="0" i="0" dirty="0">
                <a:ea typeface="Osaka" charset="0"/>
                <a:cs typeface="Osaka" charset="0"/>
              </a:rPr>
              <a:t>Study Methods</a:t>
            </a:r>
            <a:r>
              <a:rPr lang="en-US" sz="4400" b="0" i="0" dirty="0">
                <a:solidFill>
                  <a:schemeClr val="tx2"/>
                </a:solidFill>
                <a:ea typeface="Osaka" charset="0"/>
                <a:cs typeface="Osaka" charset="0"/>
              </a:rPr>
              <a:t/>
            </a:r>
            <a:br>
              <a:rPr lang="en-US" sz="4400" b="0" i="0" dirty="0">
                <a:solidFill>
                  <a:schemeClr val="tx2"/>
                </a:solidFill>
                <a:ea typeface="Osaka" charset="0"/>
                <a:cs typeface="Osaka" charset="0"/>
              </a:rPr>
            </a:br>
            <a:endParaRPr lang="en-US" sz="4400" b="0" i="0" dirty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81000" y="609600"/>
            <a:ext cx="7848600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Font typeface="Wingdings" charset="0"/>
              <a:buNone/>
              <a:defRPr/>
            </a:pPr>
            <a:endParaRPr lang="en-US" sz="2800" b="0" i="0">
              <a:solidFill>
                <a:schemeClr val="tx1"/>
              </a:solidFill>
              <a:latin typeface="Gill Sans" charset="0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600" y="3810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kumimoji="1" lang="en-US" sz="2400" b="0" i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99467"/>
            <a:ext cx="2362198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64080"/>
            <a:ext cx="2691994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52" y="3733800"/>
            <a:ext cx="3224443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78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152400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CC00"/>
                </a:solidFill>
              </a:rPr>
              <a:t>Research Base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066800"/>
            <a:ext cx="5257800" cy="4530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smtClean="0"/>
              <a:t>Brain development of young bilinguals:</a:t>
            </a:r>
          </a:p>
          <a:p>
            <a:pPr lvl="1"/>
            <a:r>
              <a:rPr lang="en-US" sz="2400" dirty="0" smtClean="0"/>
              <a:t>Different than monolinguals</a:t>
            </a:r>
          </a:p>
          <a:p>
            <a:pPr lvl="1"/>
            <a:r>
              <a:rPr lang="en-US" sz="2400" dirty="0" smtClean="0"/>
              <a:t>Two linguistic systems develop</a:t>
            </a:r>
          </a:p>
          <a:p>
            <a:pPr lvl="1"/>
            <a:r>
              <a:rPr lang="en-US" sz="2400" dirty="0" smtClean="0"/>
              <a:t>At birth, can perceive all phonemes in all languages; by 10-12 months 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phonemic pruning </a:t>
            </a:r>
            <a:r>
              <a:rPr lang="en-US" sz="2400" dirty="0" smtClean="0"/>
              <a:t>has occurred</a:t>
            </a:r>
          </a:p>
        </p:txBody>
      </p:sp>
      <p:pic>
        <p:nvPicPr>
          <p:cNvPr id="7" name="Picture 6" descr="chil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00200"/>
            <a:ext cx="2971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74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DD0E34F-E7A9-0147-8647-F20C55B79764}" type="datetime1">
              <a:rPr lang="en-US"/>
              <a:pPr>
                <a:defRPr/>
              </a:pPr>
              <a:t>3/7/15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1FFB8-591F-1E47-934F-2A895B996FBC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1133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77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76200"/>
            <a:ext cx="79248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FFCC00"/>
                </a:solidFill>
              </a:rPr>
              <a:t>Cognitive Development* </a:t>
            </a:r>
            <a:endParaRPr lang="en-US" sz="3600" dirty="0">
              <a:solidFill>
                <a:srgbClr val="FFCC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533400"/>
            <a:ext cx="8915400" cy="5867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	</a:t>
            </a:r>
            <a:r>
              <a:rPr lang="en-US" sz="2800" i="0" dirty="0" smtClean="0"/>
              <a:t>Young bilinguals show advanced skills in non-verbal executive control skills….detectable at 7 months!</a:t>
            </a:r>
          </a:p>
          <a:p>
            <a:pPr lvl="1">
              <a:spcBef>
                <a:spcPts val="0"/>
              </a:spcBef>
              <a:buClr>
                <a:srgbClr val="FFFFCC"/>
              </a:buClr>
              <a:buFont typeface="Wingdings" charset="2"/>
              <a:buChar char="ü"/>
            </a:pPr>
            <a:r>
              <a:rPr lang="en-US" sz="2400" b="0" i="0" dirty="0" smtClean="0">
                <a:solidFill>
                  <a:srgbClr val="FFFFCC"/>
                </a:solidFill>
              </a:rPr>
              <a:t>inhibitory control </a:t>
            </a:r>
            <a:r>
              <a:rPr lang="en-US" sz="2400" b="0" i="0" dirty="0" smtClean="0"/>
              <a:t>(ability to resist a habitual response or information not relevant) </a:t>
            </a:r>
          </a:p>
          <a:p>
            <a:pPr lvl="1">
              <a:spcBef>
                <a:spcPts val="0"/>
              </a:spcBef>
              <a:buClr>
                <a:srgbClr val="FFFFCC"/>
              </a:buClr>
              <a:buFont typeface="Wingdings" charset="2"/>
              <a:buChar char="ü"/>
            </a:pPr>
            <a:r>
              <a:rPr lang="en-US" sz="2400" b="0" i="0" dirty="0" smtClean="0">
                <a:solidFill>
                  <a:srgbClr val="FFFFCC"/>
                </a:solidFill>
              </a:rPr>
              <a:t>working memory </a:t>
            </a:r>
            <a:r>
              <a:rPr lang="en-US" sz="2400" b="0" i="0" dirty="0" smtClean="0"/>
              <a:t>or updating (ability to hold information in mind and mentally manipulate it) </a:t>
            </a:r>
          </a:p>
          <a:p>
            <a:pPr>
              <a:spcBef>
                <a:spcPts val="0"/>
              </a:spcBef>
              <a:buClr>
                <a:srgbClr val="FFFFCC"/>
              </a:buClr>
              <a:buFont typeface="Wingdings" charset="2"/>
              <a:buChar char="ü"/>
            </a:pPr>
            <a:r>
              <a:rPr lang="en-US" sz="2400" b="0" i="0" dirty="0" smtClean="0"/>
              <a:t>	</a:t>
            </a:r>
            <a:r>
              <a:rPr lang="en-US" sz="2400" b="0" i="0" dirty="0" smtClean="0">
                <a:solidFill>
                  <a:srgbClr val="FFFFCC"/>
                </a:solidFill>
              </a:rPr>
              <a:t>cognitive flexibility </a:t>
            </a:r>
            <a:r>
              <a:rPr lang="en-US" sz="2400" b="0" i="0" dirty="0" smtClean="0"/>
              <a:t>ability to adjust to changes in     	demands or priorities and switch between goals 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1600" b="0" dirty="0" smtClean="0"/>
              <a:t>* </a:t>
            </a:r>
            <a:r>
              <a:rPr lang="en-US" sz="1600" b="0" dirty="0" err="1" smtClean="0"/>
              <a:t>Barac</a:t>
            </a:r>
            <a:r>
              <a:rPr lang="en-US" sz="1600" b="0" dirty="0" smtClean="0"/>
              <a:t>, R., Bialystok, E., Castro, D. C., &amp; Sanchez, M. (2014). The Cognitive Development of Young Dual Language Learners: A Critical Review. Early  Childhood Research Quarterly, 29 (4), 699-714. </a:t>
            </a:r>
          </a:p>
        </p:txBody>
      </p:sp>
    </p:spTree>
    <p:extLst>
      <p:ext uri="{BB962C8B-B14F-4D97-AF65-F5344CB8AC3E}">
        <p14:creationId xmlns:p14="http://schemas.microsoft.com/office/powerpoint/2010/main" val="25987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3" descr="diverse babi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63805"/>
            <a:ext cx="8305800" cy="4865595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609600" y="277813"/>
            <a:ext cx="8382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sz="3600" b="1" smtClean="0"/>
              <a:t>WE ARE MORE DIVERSE THAN EVER</a:t>
            </a:r>
            <a:r>
              <a:rPr lang="en-US" sz="360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012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0"/>
            <a:ext cx="7911547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i="0" dirty="0" smtClean="0">
                <a:solidFill>
                  <a:srgbClr val="FFCC00"/>
                </a:solidFill>
              </a:rPr>
              <a:t>Language and Literacy Development of DLLs</a:t>
            </a:r>
            <a:r>
              <a:rPr lang="en-US" sz="3600" i="0" dirty="0" smtClean="0"/>
              <a:t>*</a:t>
            </a:r>
            <a:endParaRPr lang="en-US" sz="3600" i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1514" y="990600"/>
            <a:ext cx="8862486" cy="5715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FFCC"/>
              </a:buClr>
              <a:buFont typeface="Wingdings" charset="2"/>
              <a:buChar char="§"/>
            </a:pPr>
            <a:r>
              <a:rPr lang="en-US" dirty="0" smtClean="0"/>
              <a:t>Timing: age of exposure</a:t>
            </a:r>
          </a:p>
          <a:p>
            <a:pPr>
              <a:spcBef>
                <a:spcPts val="0"/>
              </a:spcBef>
              <a:buClr>
                <a:srgbClr val="FFFFCC"/>
              </a:buClr>
              <a:buFont typeface="Wingdings" charset="2"/>
              <a:buChar char="§"/>
            </a:pPr>
            <a:r>
              <a:rPr lang="en-US" dirty="0" smtClean="0"/>
              <a:t>Social and statistical</a:t>
            </a:r>
          </a:p>
          <a:p>
            <a:pPr>
              <a:spcBef>
                <a:spcPts val="0"/>
              </a:spcBef>
              <a:buClr>
                <a:srgbClr val="FFFFCC"/>
              </a:buClr>
              <a:buFont typeface="Wingdings" charset="2"/>
              <a:buChar char="§"/>
            </a:pPr>
            <a:r>
              <a:rPr lang="en-US" dirty="0" smtClean="0"/>
              <a:t>Amount and quality of </a:t>
            </a:r>
          </a:p>
          <a:p>
            <a:pPr marL="0" indent="0">
              <a:spcBef>
                <a:spcPts val="0"/>
              </a:spcBef>
              <a:buClr>
                <a:srgbClr val="FFFFCC"/>
              </a:buClr>
              <a:buNone/>
            </a:pPr>
            <a:r>
              <a:rPr lang="en-US" dirty="0"/>
              <a:t> </a:t>
            </a:r>
            <a:r>
              <a:rPr lang="en-US" dirty="0" smtClean="0"/>
              <a:t>    exposure</a:t>
            </a:r>
          </a:p>
          <a:p>
            <a:pPr>
              <a:spcBef>
                <a:spcPts val="0"/>
              </a:spcBef>
              <a:buClr>
                <a:srgbClr val="FFFFCC"/>
              </a:buClr>
              <a:buFont typeface="Wingdings" charset="2"/>
              <a:buChar char="§"/>
            </a:pPr>
            <a:r>
              <a:rPr lang="en-US" dirty="0" smtClean="0"/>
              <a:t> Opportunity to Use and </a:t>
            </a:r>
          </a:p>
          <a:p>
            <a:pPr marL="0" indent="0">
              <a:spcBef>
                <a:spcPts val="0"/>
              </a:spcBef>
              <a:buClr>
                <a:srgbClr val="FFFFCC"/>
              </a:buClr>
              <a:buNone/>
            </a:pPr>
            <a:r>
              <a:rPr lang="en-US" dirty="0" smtClean="0"/>
              <a:t>      Practice	</a:t>
            </a:r>
          </a:p>
          <a:p>
            <a:pPr marL="0" indent="0">
              <a:spcBef>
                <a:spcPts val="0"/>
              </a:spcBef>
              <a:buClr>
                <a:srgbClr val="008000"/>
              </a:buClr>
              <a:buNone/>
            </a:pPr>
            <a:r>
              <a:rPr lang="en-US" sz="1600" dirty="0" smtClean="0">
                <a:solidFill>
                  <a:srgbClr val="FFFFCC"/>
                </a:solidFill>
              </a:rPr>
              <a:t>* Hammer, C. S., Hoff, E., </a:t>
            </a:r>
            <a:r>
              <a:rPr lang="en-US" sz="1600" dirty="0" err="1" smtClean="0">
                <a:solidFill>
                  <a:srgbClr val="FFFFCC"/>
                </a:solidFill>
              </a:rPr>
              <a:t>Uchikoshi</a:t>
            </a:r>
            <a:r>
              <a:rPr lang="en-US" sz="1600" dirty="0" smtClean="0">
                <a:solidFill>
                  <a:srgbClr val="FFFFCC"/>
                </a:solidFill>
              </a:rPr>
              <a:t>, Y., </a:t>
            </a:r>
            <a:r>
              <a:rPr lang="en-US" sz="1600" dirty="0" err="1" smtClean="0">
                <a:solidFill>
                  <a:srgbClr val="FFFFCC"/>
                </a:solidFill>
              </a:rPr>
              <a:t>Gillanders</a:t>
            </a:r>
            <a:r>
              <a:rPr lang="en-US" sz="1600" dirty="0" smtClean="0">
                <a:solidFill>
                  <a:srgbClr val="FFFFCC"/>
                </a:solidFill>
              </a:rPr>
              <a:t>, C. &amp; Castro, D. C. (2014). The Language and Literacy Development of Young Dual Language Learners: A Critical Review. Early Childhood Research Quarterly, 29 (4), 715-733. 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28800"/>
            <a:ext cx="3352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99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81000" y="277813"/>
            <a:ext cx="8610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rgbClr val="FFCC00"/>
                </a:solidFill>
              </a:rPr>
              <a:t>Language and Literacy Development of DLLs..</a:t>
            </a:r>
            <a:endParaRPr lang="en-US" sz="3200" b="1" dirty="0">
              <a:solidFill>
                <a:srgbClr val="FFCC00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04800" y="1752600"/>
            <a:ext cx="8610600" cy="4530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872"/>
              </a:spcBef>
              <a:spcAft>
                <a:spcPts val="300"/>
              </a:spcAft>
              <a:buClr>
                <a:srgbClr val="FFFFCC"/>
              </a:buClr>
              <a:buSzPct val="130000"/>
              <a:buFont typeface="Wingdings" charset="2"/>
              <a:buChar char="§"/>
              <a:defRPr/>
            </a:pPr>
            <a:r>
              <a:rPr lang="en-US" sz="2800" b="0" i="0" dirty="0" smtClean="0">
                <a:latin typeface="Trebuchet MS" charset="0"/>
              </a:rPr>
              <a:t>Vocabulary development looks different: longer lexical retrieval time</a:t>
            </a:r>
          </a:p>
          <a:p>
            <a:pPr>
              <a:lnSpc>
                <a:spcPct val="90000"/>
              </a:lnSpc>
              <a:spcBef>
                <a:spcPts val="1872"/>
              </a:spcBef>
              <a:spcAft>
                <a:spcPts val="300"/>
              </a:spcAft>
              <a:buClr>
                <a:srgbClr val="FFFFCC"/>
              </a:buClr>
              <a:buSzPct val="130000"/>
              <a:buFont typeface="Wingdings" charset="2"/>
              <a:buChar char="§"/>
              <a:defRPr/>
            </a:pPr>
            <a:r>
              <a:rPr lang="en-US" sz="2800" b="0" i="0" dirty="0" smtClean="0">
                <a:latin typeface="Trebuchet MS" charset="0"/>
              </a:rPr>
              <a:t>Smaller vocabularies in each language; conceptual vocabularies when combined in 2 languages comparable</a:t>
            </a:r>
          </a:p>
          <a:p>
            <a:pPr>
              <a:lnSpc>
                <a:spcPct val="90000"/>
              </a:lnSpc>
              <a:spcBef>
                <a:spcPts val="1872"/>
              </a:spcBef>
              <a:spcAft>
                <a:spcPts val="300"/>
              </a:spcAft>
              <a:buClr>
                <a:srgbClr val="FFFFCC"/>
              </a:buClr>
              <a:buSzPct val="130000"/>
              <a:buFont typeface="Wingdings" charset="2"/>
              <a:buChar char="§"/>
              <a:defRPr/>
            </a:pPr>
            <a:r>
              <a:rPr lang="en-US" sz="2800" b="0" i="0" dirty="0" smtClean="0">
                <a:latin typeface="Trebuchet MS" charset="0"/>
              </a:rPr>
              <a:t>Speech production somewhat slower</a:t>
            </a:r>
          </a:p>
          <a:p>
            <a:pPr>
              <a:lnSpc>
                <a:spcPct val="90000"/>
              </a:lnSpc>
              <a:spcBef>
                <a:spcPts val="1872"/>
              </a:spcBef>
              <a:spcAft>
                <a:spcPts val="300"/>
              </a:spcAft>
              <a:buClr>
                <a:srgbClr val="FFFFCC"/>
              </a:buClr>
              <a:buSzPct val="130000"/>
              <a:buFont typeface="Wingdings" charset="2"/>
              <a:buChar char="§"/>
              <a:defRPr/>
            </a:pPr>
            <a:r>
              <a:rPr lang="en-US" sz="2800" b="0" i="0" dirty="0" smtClean="0">
                <a:latin typeface="Trebuchet MS" charset="0"/>
              </a:rPr>
              <a:t>Grammatical development differed</a:t>
            </a:r>
          </a:p>
          <a:p>
            <a:pPr>
              <a:lnSpc>
                <a:spcPct val="90000"/>
              </a:lnSpc>
              <a:spcBef>
                <a:spcPts val="1872"/>
              </a:spcBef>
              <a:spcAft>
                <a:spcPts val="300"/>
              </a:spcAft>
              <a:buClr>
                <a:srgbClr val="FFFFCC"/>
              </a:buClr>
              <a:buSzPct val="130000"/>
              <a:buFont typeface="Wingdings" charset="2"/>
              <a:buChar char="§"/>
              <a:defRPr/>
            </a:pPr>
            <a:r>
              <a:rPr lang="en-US" sz="2800" b="0" i="0" dirty="0" smtClean="0">
                <a:latin typeface="Trebuchet MS" charset="0"/>
              </a:rPr>
              <a:t>Cross-language (L1-L2) influences varied by similarities of 2 languages</a:t>
            </a: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6422465" y="6248400"/>
            <a:ext cx="2110441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37BB802D-52CC-2748-889F-7C2F8AD6567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971" y="1143000"/>
            <a:ext cx="8695017" cy="1110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defRPr/>
            </a:pPr>
            <a:r>
              <a:rPr lang="en-US" sz="3600" dirty="0">
                <a:solidFill>
                  <a:srgbClr val="0000FF"/>
                </a:solidFill>
                <a:latin typeface="Trebuchet MS" charset="0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defRPr/>
            </a:pPr>
            <a:endParaRPr lang="en-US" sz="2800" dirty="0">
              <a:solidFill>
                <a:srgbClr val="404040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0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752600"/>
            <a:ext cx="5027196" cy="3703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FFFFCC"/>
              </a:buClr>
              <a:buFont typeface="Wingdings" charset="2"/>
              <a:buChar char="§"/>
            </a:pPr>
            <a:r>
              <a:rPr lang="en-US" sz="4400" b="0" i="0" baseline="30000" dirty="0">
                <a:solidFill>
                  <a:schemeClr val="tx1"/>
                </a:solidFill>
              </a:rPr>
              <a:t> </a:t>
            </a:r>
            <a:r>
              <a:rPr lang="en-US" sz="4400" b="0" i="0" baseline="30000" dirty="0" smtClean="0">
                <a:solidFill>
                  <a:schemeClr val="tx1"/>
                </a:solidFill>
              </a:rPr>
              <a:t> Children of Mexican immigrant families tended </a:t>
            </a:r>
            <a:r>
              <a:rPr lang="en-US" sz="4400" b="0" i="0" baseline="30000" dirty="0">
                <a:solidFill>
                  <a:schemeClr val="tx1"/>
                </a:solidFill>
              </a:rPr>
              <a:t>to have more </a:t>
            </a:r>
            <a:r>
              <a:rPr lang="en-US" sz="4400" b="0" i="0" baseline="30000" dirty="0" smtClean="0">
                <a:solidFill>
                  <a:schemeClr val="tx1"/>
                </a:solidFill>
              </a:rPr>
              <a:t>social-emotional </a:t>
            </a:r>
            <a:r>
              <a:rPr lang="en-US" sz="4400" b="0" i="0" baseline="30000" dirty="0">
                <a:solidFill>
                  <a:schemeClr val="tx1"/>
                </a:solidFill>
              </a:rPr>
              <a:t>competencies (initiative and self-control) and fewer behavior problems than </a:t>
            </a:r>
            <a:r>
              <a:rPr lang="en-US" sz="4400" b="0" i="0" baseline="30000" dirty="0" smtClean="0">
                <a:solidFill>
                  <a:schemeClr val="tx1"/>
                </a:solidFill>
              </a:rPr>
              <a:t>nonimmigrants at K entry.</a:t>
            </a:r>
            <a:endParaRPr lang="en-US" sz="4400" b="0" i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685800"/>
            <a:ext cx="8247743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baseline="30000" dirty="0" smtClean="0"/>
              <a:t>  Social Emotional Development of DLLs*</a:t>
            </a:r>
            <a:endParaRPr lang="en-US" sz="4400" b="1" baseline="30000" dirty="0"/>
          </a:p>
        </p:txBody>
      </p:sp>
      <p:pic>
        <p:nvPicPr>
          <p:cNvPr id="8" name="Picture 7" descr="happy gir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95400"/>
            <a:ext cx="3469038" cy="3962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4400" y="5638800"/>
            <a:ext cx="67056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aseline="30000" dirty="0" smtClean="0">
                <a:solidFill>
                  <a:srgbClr val="FFFFCC"/>
                </a:solidFill>
              </a:rPr>
              <a:t>* Halle</a:t>
            </a:r>
            <a:r>
              <a:rPr lang="en-US" sz="2000" baseline="30000" dirty="0">
                <a:solidFill>
                  <a:srgbClr val="FFFFCC"/>
                </a:solidFill>
              </a:rPr>
              <a:t>, T., Whittaker, J. V., Zepeda, M., Rothenberg, L., Anderson, R., et al (2014). The Social-­‐Emotional Development of Dual Language Learners: Looking Back at Existing Research and Moving Forward with Purpose. Early Childhood Research Quarterly, 29 (4), 734-749</a:t>
            </a:r>
            <a:r>
              <a:rPr lang="en-US" sz="2000" baseline="30000" dirty="0" smtClean="0">
                <a:solidFill>
                  <a:srgbClr val="FFFFCC"/>
                </a:solidFill>
              </a:rPr>
              <a:t>.</a:t>
            </a:r>
            <a:endParaRPr lang="en-US" sz="20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9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Bilingual Advantages Tied to Extent of Bilingualism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2057400"/>
            <a:ext cx="4572000" cy="4114800"/>
          </a:xfrm>
        </p:spPr>
        <p:txBody>
          <a:bodyPr/>
          <a:lstStyle/>
          <a:p>
            <a:r>
              <a:rPr lang="en-US" dirty="0" smtClean="0"/>
              <a:t>Balanced bilingualism necessary for cognitive, linguistic benefits</a:t>
            </a:r>
          </a:p>
          <a:p>
            <a:r>
              <a:rPr lang="en-US" dirty="0" smtClean="0"/>
              <a:t>Bilingual advantages found across cultural and SES groups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 descr="15519-58d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3657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95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2DA84-3E02-3947-BEC1-60B6F67A082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304800"/>
            <a:ext cx="8534400" cy="1447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sz="4000" smtClean="0">
                <a:solidFill>
                  <a:srgbClr val="FFCC00"/>
                </a:solidFill>
              </a:rPr>
              <a:t>Language Exposure and Opportunity to Use Best Predictors of Proficiency</a:t>
            </a:r>
            <a:endParaRPr lang="en-US" sz="4000" dirty="0">
              <a:solidFill>
                <a:srgbClr val="FFCC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5800" y="2667000"/>
            <a:ext cx="8077200" cy="381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Children need opportunities to hear, process, and use language during meaningful interactions</a:t>
            </a:r>
          </a:p>
          <a:p>
            <a:r>
              <a:rPr lang="en-US" dirty="0" smtClean="0"/>
              <a:t>Research suggests young children need at least 25-30% of time in language to learn it</a:t>
            </a:r>
          </a:p>
        </p:txBody>
      </p:sp>
    </p:spTree>
    <p:extLst>
      <p:ext uri="{BB962C8B-B14F-4D97-AF65-F5344CB8AC3E}">
        <p14:creationId xmlns:p14="http://schemas.microsoft.com/office/powerpoint/2010/main" val="265505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818" y="304800"/>
            <a:ext cx="9220200" cy="6063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aseline="30000" dirty="0">
                <a:solidFill>
                  <a:schemeClr val="tx1"/>
                </a:solidFill>
              </a:rPr>
              <a:t>Knowledge Base for Young DLLs: </a:t>
            </a:r>
            <a:r>
              <a:rPr lang="en-US" sz="4800" baseline="30000" dirty="0" smtClean="0">
                <a:solidFill>
                  <a:schemeClr val="tx1"/>
                </a:solidFill>
              </a:rPr>
              <a:t>Consensus</a:t>
            </a:r>
          </a:p>
          <a:p>
            <a:pPr>
              <a:spcBef>
                <a:spcPts val="1200"/>
              </a:spcBef>
            </a:pPr>
            <a:endParaRPr lang="en-US" sz="4800" i="0" baseline="30000" dirty="0">
              <a:solidFill>
                <a:srgbClr val="FFFFCC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charset="2"/>
              <a:buChar char="§"/>
            </a:pPr>
            <a:r>
              <a:rPr lang="en-US" sz="4400" i="0" baseline="30000" dirty="0" smtClean="0">
                <a:solidFill>
                  <a:srgbClr val="FFFFCC"/>
                </a:solidFill>
              </a:rPr>
              <a:t>Babies </a:t>
            </a:r>
            <a:r>
              <a:rPr lang="en-US" sz="4400" i="0" baseline="30000" dirty="0">
                <a:solidFill>
                  <a:srgbClr val="FFFFCC"/>
                </a:solidFill>
              </a:rPr>
              <a:t>have capacity for learning multiple languages from first year</a:t>
            </a:r>
            <a:r>
              <a:rPr lang="en-US" sz="4400" i="0" baseline="30000" dirty="0" smtClean="0">
                <a:solidFill>
                  <a:srgbClr val="FFFFCC"/>
                </a:solidFill>
              </a:rPr>
              <a:t>. </a:t>
            </a:r>
            <a:r>
              <a:rPr lang="en-US" sz="4400" b="0" baseline="30000" dirty="0" smtClean="0">
                <a:solidFill>
                  <a:srgbClr val="CCFFCC"/>
                </a:solidFill>
              </a:rPr>
              <a:t>Linguistic geniuses</a:t>
            </a:r>
            <a:endParaRPr lang="en-US" sz="4400" b="0" baseline="30000" dirty="0">
              <a:solidFill>
                <a:srgbClr val="CCFFCC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charset="2"/>
              <a:buChar char="§"/>
            </a:pPr>
            <a:r>
              <a:rPr lang="en-US" sz="4400" i="0" baseline="30000" dirty="0" smtClean="0">
                <a:solidFill>
                  <a:srgbClr val="FFFFCC"/>
                </a:solidFill>
              </a:rPr>
              <a:t>Balanced </a:t>
            </a:r>
            <a:r>
              <a:rPr lang="en-US" sz="4400" i="0" baseline="30000" dirty="0">
                <a:solidFill>
                  <a:srgbClr val="FFFFCC"/>
                </a:solidFill>
              </a:rPr>
              <a:t>early bilingualism is possible with sufficient high quality input in both.</a:t>
            </a:r>
          </a:p>
          <a:p>
            <a:pPr marL="571500" indent="-571500">
              <a:spcBef>
                <a:spcPts val="1200"/>
              </a:spcBef>
              <a:buFont typeface="Wingdings" charset="2"/>
              <a:buChar char="§"/>
            </a:pPr>
            <a:r>
              <a:rPr lang="en-US" sz="4400" i="0" baseline="30000" dirty="0" smtClean="0">
                <a:solidFill>
                  <a:srgbClr val="FFFFCC"/>
                </a:solidFill>
              </a:rPr>
              <a:t>Cognitive, linguistic, </a:t>
            </a:r>
            <a:r>
              <a:rPr lang="en-US" sz="4400" i="0" baseline="30000" dirty="0">
                <a:solidFill>
                  <a:srgbClr val="FFFFCC"/>
                </a:solidFill>
              </a:rPr>
              <a:t>social, family, economic advantages to bilingualism</a:t>
            </a:r>
          </a:p>
          <a:p>
            <a:pPr marL="571500" indent="-571500">
              <a:spcBef>
                <a:spcPts val="1200"/>
              </a:spcBef>
              <a:buFont typeface="Wingdings" charset="2"/>
              <a:buChar char="§"/>
            </a:pPr>
            <a:r>
              <a:rPr lang="en-US" sz="4400" i="0" baseline="30000" dirty="0" smtClean="0">
                <a:solidFill>
                  <a:srgbClr val="FFFFCC"/>
                </a:solidFill>
              </a:rPr>
              <a:t> </a:t>
            </a:r>
            <a:r>
              <a:rPr lang="en-US" sz="4400" i="0" baseline="30000" dirty="0">
                <a:solidFill>
                  <a:srgbClr val="FFFFCC"/>
                </a:solidFill>
              </a:rPr>
              <a:t>First language vulnerable to </a:t>
            </a:r>
            <a:r>
              <a:rPr lang="en-US" sz="4400" i="0" baseline="30000" dirty="0" smtClean="0">
                <a:solidFill>
                  <a:srgbClr val="FFFFCC"/>
                </a:solidFill>
              </a:rPr>
              <a:t>attrition</a:t>
            </a:r>
            <a:endParaRPr lang="en-US" sz="4400" i="0" baseline="30000" dirty="0">
              <a:solidFill>
                <a:srgbClr val="FFFFCC"/>
              </a:solidFill>
            </a:endParaRPr>
          </a:p>
          <a:p>
            <a:pPr marL="571500" indent="-571500">
              <a:spcBef>
                <a:spcPts val="1200"/>
              </a:spcBef>
              <a:buFont typeface="Wingdings" charset="2"/>
              <a:buChar char="§"/>
            </a:pPr>
            <a:r>
              <a:rPr lang="en-US" sz="4400" i="0" baseline="30000" dirty="0" smtClean="0">
                <a:solidFill>
                  <a:srgbClr val="FFFFCC"/>
                </a:solidFill>
              </a:rPr>
              <a:t>Proficiency </a:t>
            </a:r>
            <a:r>
              <a:rPr lang="en-US" sz="4400" i="0" baseline="30000" dirty="0">
                <a:solidFill>
                  <a:srgbClr val="FFFFCC"/>
                </a:solidFill>
              </a:rPr>
              <a:t>in the first language is linked to English acquisition</a:t>
            </a:r>
            <a:endParaRPr lang="en-US" sz="4400" i="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3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381000"/>
            <a:ext cx="8839200" cy="6340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>
                <a:solidFill>
                  <a:srgbClr val="FFFFCC"/>
                </a:solidFill>
              </a:rPr>
              <a:t>EARLY CARE AND EDUCATION </a:t>
            </a:r>
            <a:r>
              <a:rPr lang="en-US" sz="4400" baseline="30000" dirty="0" smtClean="0">
                <a:solidFill>
                  <a:srgbClr val="FFFFCC"/>
                </a:solidFill>
              </a:rPr>
              <a:t>CONTEXTS</a:t>
            </a:r>
          </a:p>
          <a:p>
            <a:endParaRPr lang="en-US" sz="4400" baseline="30000" dirty="0">
              <a:solidFill>
                <a:srgbClr val="FFFFCC"/>
              </a:solidFill>
            </a:endParaRPr>
          </a:p>
          <a:p>
            <a:r>
              <a:rPr lang="en-US" sz="4000" i="0" baseline="30000" dirty="0">
                <a:solidFill>
                  <a:schemeClr val="tx1"/>
                </a:solidFill>
              </a:rPr>
              <a:t>Child care appears to be especially </a:t>
            </a:r>
            <a:r>
              <a:rPr lang="en-US" sz="4000" i="0" baseline="30000" dirty="0" smtClean="0">
                <a:solidFill>
                  <a:schemeClr val="tx1"/>
                </a:solidFill>
              </a:rPr>
              <a:t>beneficial for DLLs: </a:t>
            </a:r>
            <a:r>
              <a:rPr lang="en-US" sz="4000" i="0" baseline="30000" dirty="0">
                <a:solidFill>
                  <a:schemeClr val="tx1"/>
                </a:solidFill>
              </a:rPr>
              <a:t>larger gains than other </a:t>
            </a:r>
            <a:r>
              <a:rPr lang="en-US" sz="4000" i="0" baseline="30000" dirty="0" smtClean="0">
                <a:solidFill>
                  <a:schemeClr val="tx1"/>
                </a:solidFill>
              </a:rPr>
              <a:t>children</a:t>
            </a:r>
            <a:endParaRPr lang="en-US" sz="4000" i="0" baseline="30000" dirty="0">
              <a:solidFill>
                <a:schemeClr val="tx1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4000" b="0" i="0" baseline="30000" dirty="0" smtClean="0">
                <a:solidFill>
                  <a:schemeClr val="tx1"/>
                </a:solidFill>
              </a:rPr>
              <a:t> </a:t>
            </a:r>
            <a:r>
              <a:rPr lang="en-US" sz="4000" b="0" i="0" baseline="30000" dirty="0">
                <a:solidFill>
                  <a:schemeClr val="tx1"/>
                </a:solidFill>
              </a:rPr>
              <a:t>in center-based care</a:t>
            </a:r>
          </a:p>
          <a:p>
            <a:pPr marL="571500" indent="-571500">
              <a:buFont typeface="Arial"/>
              <a:buChar char="•"/>
            </a:pPr>
            <a:r>
              <a:rPr lang="en-US" sz="4000" b="0" i="0" baseline="30000" dirty="0" smtClean="0">
                <a:solidFill>
                  <a:schemeClr val="tx1"/>
                </a:solidFill>
              </a:rPr>
              <a:t> </a:t>
            </a:r>
            <a:r>
              <a:rPr lang="en-US" sz="4000" b="0" i="0" baseline="30000" dirty="0">
                <a:solidFill>
                  <a:schemeClr val="tx1"/>
                </a:solidFill>
              </a:rPr>
              <a:t>in high quality care</a:t>
            </a:r>
          </a:p>
          <a:p>
            <a:pPr marL="571500" indent="-571500">
              <a:buFont typeface="Arial"/>
              <a:buChar char="•"/>
            </a:pPr>
            <a:r>
              <a:rPr lang="en-US" sz="4000" b="0" i="0" baseline="30000" dirty="0" smtClean="0">
                <a:solidFill>
                  <a:schemeClr val="tx1"/>
                </a:solidFill>
              </a:rPr>
              <a:t>when </a:t>
            </a:r>
            <a:r>
              <a:rPr lang="en-US" sz="4000" b="0" i="0" baseline="30000" dirty="0">
                <a:solidFill>
                  <a:schemeClr val="tx1"/>
                </a:solidFill>
              </a:rPr>
              <a:t>home language is spoken in </a:t>
            </a:r>
            <a:r>
              <a:rPr lang="en-US" sz="4000" b="0" i="0" baseline="30000" dirty="0" smtClean="0">
                <a:solidFill>
                  <a:schemeClr val="tx1"/>
                </a:solidFill>
              </a:rPr>
              <a:t>setting</a:t>
            </a:r>
          </a:p>
          <a:p>
            <a:pPr marL="571500" indent="-571500">
              <a:buFont typeface="Arial"/>
              <a:buChar char="•"/>
            </a:pPr>
            <a:endParaRPr lang="en-US" sz="4000" i="0" baseline="30000" dirty="0">
              <a:solidFill>
                <a:schemeClr val="tx1"/>
              </a:solidFill>
            </a:endParaRPr>
          </a:p>
          <a:p>
            <a:r>
              <a:rPr lang="en-US" sz="4000" i="0" baseline="30000" dirty="0">
                <a:solidFill>
                  <a:schemeClr val="tx1"/>
                </a:solidFill>
              </a:rPr>
              <a:t>Evidence suggests </a:t>
            </a:r>
            <a:r>
              <a:rPr lang="en-US" sz="4000" i="0" baseline="30000" dirty="0" smtClean="0">
                <a:solidFill>
                  <a:schemeClr val="tx1"/>
                </a:solidFill>
              </a:rPr>
              <a:t>DLLs </a:t>
            </a:r>
            <a:r>
              <a:rPr lang="en-US" sz="4000" i="0" baseline="30000" dirty="0">
                <a:solidFill>
                  <a:schemeClr val="tx1"/>
                </a:solidFill>
              </a:rPr>
              <a:t>are less likely </a:t>
            </a:r>
            <a:r>
              <a:rPr lang="en-US" sz="4000" i="0" baseline="30000" dirty="0" smtClean="0">
                <a:solidFill>
                  <a:schemeClr val="tx1"/>
                </a:solidFill>
              </a:rPr>
              <a:t>to</a:t>
            </a:r>
            <a:endParaRPr lang="en-US" sz="4000" i="0" baseline="30000" dirty="0">
              <a:solidFill>
                <a:schemeClr val="tx1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4000" b="0" i="0" baseline="30000" dirty="0" smtClean="0">
                <a:solidFill>
                  <a:schemeClr val="tx1"/>
                </a:solidFill>
              </a:rPr>
              <a:t> </a:t>
            </a:r>
            <a:r>
              <a:rPr lang="en-US" sz="4000" b="0" i="0" baseline="30000" dirty="0">
                <a:solidFill>
                  <a:schemeClr val="tx1"/>
                </a:solidFill>
              </a:rPr>
              <a:t>be in child care before Pre-K</a:t>
            </a:r>
          </a:p>
          <a:p>
            <a:pPr marL="571500" indent="-571500">
              <a:buFont typeface="Arial"/>
              <a:buChar char="•"/>
            </a:pPr>
            <a:r>
              <a:rPr lang="en-US" sz="4000" b="0" i="0" baseline="30000" dirty="0" smtClean="0">
                <a:solidFill>
                  <a:schemeClr val="tx1"/>
                </a:solidFill>
              </a:rPr>
              <a:t> </a:t>
            </a:r>
            <a:r>
              <a:rPr lang="en-US" sz="4000" b="0" i="0" baseline="30000" dirty="0">
                <a:solidFill>
                  <a:schemeClr val="tx1"/>
                </a:solidFill>
              </a:rPr>
              <a:t>be enrolled in center-based care before Pre-K </a:t>
            </a:r>
            <a:r>
              <a:rPr lang="en-US" sz="4000" b="0" i="0" baseline="30000" dirty="0" smtClean="0">
                <a:solidFill>
                  <a:schemeClr val="tx1"/>
                </a:solidFill>
              </a:rPr>
              <a:t>experience </a:t>
            </a:r>
            <a:r>
              <a:rPr lang="en-US" sz="4000" b="0" i="0" baseline="30000" dirty="0">
                <a:solidFill>
                  <a:schemeClr val="tx1"/>
                </a:solidFill>
              </a:rPr>
              <a:t>high quality </a:t>
            </a:r>
            <a:r>
              <a:rPr lang="en-US" sz="4000" b="0" i="0" baseline="30000" dirty="0" smtClean="0">
                <a:solidFill>
                  <a:schemeClr val="tx1"/>
                </a:solidFill>
              </a:rPr>
              <a:t>care or use home language in center care</a:t>
            </a:r>
          </a:p>
          <a:p>
            <a:r>
              <a:rPr lang="en-US" sz="1800" dirty="0" smtClean="0">
                <a:solidFill>
                  <a:srgbClr val="FFFFCC"/>
                </a:solidFill>
              </a:rPr>
              <a:t>Espinosa</a:t>
            </a:r>
            <a:r>
              <a:rPr lang="en-US" sz="1800" dirty="0">
                <a:solidFill>
                  <a:srgbClr val="FFFFCC"/>
                </a:solidFill>
              </a:rPr>
              <a:t>, L. M., </a:t>
            </a:r>
            <a:r>
              <a:rPr lang="en-US" sz="1800" dirty="0" err="1">
                <a:solidFill>
                  <a:srgbClr val="FFFFCC"/>
                </a:solidFill>
              </a:rPr>
              <a:t>Burchinal</a:t>
            </a:r>
            <a:r>
              <a:rPr lang="en-US" sz="1800" dirty="0">
                <a:solidFill>
                  <a:srgbClr val="FFFFCC"/>
                </a:solidFill>
              </a:rPr>
              <a:t>, M., </a:t>
            </a:r>
            <a:r>
              <a:rPr lang="en-US" sz="1800" dirty="0" err="1">
                <a:solidFill>
                  <a:srgbClr val="FFFFCC"/>
                </a:solidFill>
              </a:rPr>
              <a:t>Winsler</a:t>
            </a:r>
            <a:r>
              <a:rPr lang="en-US" sz="1800" dirty="0">
                <a:solidFill>
                  <a:srgbClr val="FFFFCC"/>
                </a:solidFill>
              </a:rPr>
              <a:t>, A., </a:t>
            </a:r>
            <a:r>
              <a:rPr lang="en-US" sz="1800" dirty="0" err="1">
                <a:solidFill>
                  <a:srgbClr val="FFFFCC"/>
                </a:solidFill>
              </a:rPr>
              <a:t>Tien</a:t>
            </a:r>
            <a:r>
              <a:rPr lang="en-US" sz="1800" dirty="0">
                <a:solidFill>
                  <a:srgbClr val="FFFFCC"/>
                </a:solidFill>
              </a:rPr>
              <a:t>, H., Castro, D. C., &amp; </a:t>
            </a:r>
            <a:r>
              <a:rPr lang="en-US" sz="1800" dirty="0" err="1">
                <a:solidFill>
                  <a:srgbClr val="FFFFCC"/>
                </a:solidFill>
              </a:rPr>
              <a:t>Peisner</a:t>
            </a:r>
            <a:r>
              <a:rPr lang="en-US" sz="1800" dirty="0">
                <a:solidFill>
                  <a:srgbClr val="FFFFCC"/>
                </a:solidFill>
              </a:rPr>
              <a:t>- Feinberg, E. (under review). Child Care Experiences among Dual Language Learners in the US: Analyses of the Early Childhood Longitudinal Survey-</a:t>
            </a:r>
            <a:r>
              <a:rPr lang="en-US" sz="1800" dirty="0" smtClean="0">
                <a:solidFill>
                  <a:srgbClr val="FFFFCC"/>
                </a:solidFill>
              </a:rPr>
              <a:t>Birth</a:t>
            </a:r>
            <a:endParaRPr lang="en-US" sz="40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0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34963"/>
            <a:ext cx="8229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sz="4000" b="0" i="0" dirty="0" smtClean="0">
                <a:solidFill>
                  <a:srgbClr val="FFCC00"/>
                </a:solidFill>
              </a:rPr>
              <a:t>Importance of Supporting Both </a:t>
            </a:r>
            <a:r>
              <a:rPr lang="en-US" b="0" i="0" dirty="0" smtClean="0">
                <a:solidFill>
                  <a:srgbClr val="FFCC00"/>
                </a:solidFill>
              </a:rPr>
              <a:t>Languages</a:t>
            </a:r>
            <a:endParaRPr lang="en-US" b="0" i="0" dirty="0">
              <a:solidFill>
                <a:srgbClr val="FFCC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58432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en-US" sz="2800" b="0" i="0" dirty="0" smtClean="0">
                <a:latin typeface="+mj-lt"/>
              </a:rPr>
              <a:t>Frequently early English exposure leads to loss of home language</a:t>
            </a:r>
          </a:p>
          <a:p>
            <a:pPr>
              <a:buClr>
                <a:srgbClr val="FFCC00"/>
              </a:buClr>
              <a:buFont typeface="Wingdings" panose="05000000000000000000" pitchFamily="2" charset="2"/>
              <a:buChar char="Ø"/>
            </a:pPr>
            <a:endParaRPr lang="en-US" sz="2800" b="0" i="0" dirty="0" smtClean="0">
              <a:latin typeface="+mj-lt"/>
            </a:endParaRPr>
          </a:p>
          <a:p>
            <a:pPr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en-US" sz="2800" b="0" i="0" dirty="0" smtClean="0">
                <a:latin typeface="+mj-lt"/>
              </a:rPr>
              <a:t>Carefully balanced language approach is needed during early years</a:t>
            </a:r>
          </a:p>
          <a:p>
            <a:pPr>
              <a:buClr>
                <a:srgbClr val="FFCC00"/>
              </a:buClr>
              <a:buFont typeface="Wingdings" panose="05000000000000000000" pitchFamily="2" charset="2"/>
              <a:buChar char="Ø"/>
            </a:pPr>
            <a:endParaRPr lang="en-US" sz="2800" b="0" i="0" dirty="0" smtClean="0">
              <a:latin typeface="+mj-lt"/>
            </a:endParaRPr>
          </a:p>
          <a:p>
            <a:pPr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en-US" sz="2800" b="0" i="0" dirty="0" smtClean="0">
                <a:latin typeface="+mj-lt"/>
              </a:rPr>
              <a:t>Learning English is important, but should not come at the expense of continued development in first language</a:t>
            </a:r>
            <a:endParaRPr lang="en-US" sz="2800" b="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322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228600"/>
            <a:ext cx="77724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sz="4000" smtClean="0">
                <a:solidFill>
                  <a:srgbClr val="FFCC00"/>
                </a:solidFill>
              </a:rPr>
              <a:t>Consequences of Home Language Loss</a:t>
            </a:r>
            <a:endParaRPr lang="en-US" sz="4000" dirty="0">
              <a:solidFill>
                <a:srgbClr val="FFCC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2057400"/>
            <a:ext cx="8534400" cy="42672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68"/>
              </a:spcBef>
              <a:buClr>
                <a:srgbClr val="FFFFCC"/>
              </a:buClr>
              <a:buFont typeface="Arial"/>
              <a:buChar char="•"/>
            </a:pPr>
            <a:r>
              <a:rPr lang="en-US" dirty="0" smtClean="0">
                <a:latin typeface="+mj-lt"/>
              </a:rPr>
              <a:t>Possible disruption of family dynamics</a:t>
            </a:r>
          </a:p>
          <a:p>
            <a:pPr lvl="1">
              <a:spcBef>
                <a:spcPts val="1368"/>
              </a:spcBef>
              <a:buClr>
                <a:srgbClr val="FFFFCC"/>
              </a:buClr>
              <a:buFont typeface="Arial"/>
              <a:buChar char="•"/>
            </a:pPr>
            <a:r>
              <a:rPr lang="en-US" i="1" dirty="0" smtClean="0">
                <a:latin typeface="+mj-lt"/>
              </a:rPr>
              <a:t>Lily Wong Fillmore’s work with immigrant families in California</a:t>
            </a:r>
          </a:p>
          <a:p>
            <a:pPr lvl="1">
              <a:spcBef>
                <a:spcPts val="1368"/>
              </a:spcBef>
              <a:buClr>
                <a:srgbClr val="FFFFCC"/>
              </a:buClr>
              <a:buFont typeface="Arial"/>
              <a:buChar char="•"/>
            </a:pPr>
            <a:endParaRPr lang="en-US" sz="1900" i="1" dirty="0" smtClean="0">
              <a:latin typeface="+mj-lt"/>
            </a:endParaRPr>
          </a:p>
          <a:p>
            <a:pPr>
              <a:spcBef>
                <a:spcPts val="1368"/>
              </a:spcBef>
              <a:buClr>
                <a:srgbClr val="FFFFCC"/>
              </a:buClr>
              <a:buFont typeface="Arial"/>
              <a:buChar char="•"/>
            </a:pPr>
            <a:r>
              <a:rPr lang="en-US" dirty="0" smtClean="0">
                <a:latin typeface="+mj-lt"/>
              </a:rPr>
              <a:t>Lost bilingual advantages</a:t>
            </a:r>
          </a:p>
          <a:p>
            <a:pPr>
              <a:spcBef>
                <a:spcPts val="1368"/>
              </a:spcBef>
              <a:buClr>
                <a:srgbClr val="FFFFCC"/>
              </a:buClr>
              <a:buFont typeface="Arial"/>
              <a:buChar char="•"/>
            </a:pPr>
            <a:r>
              <a:rPr lang="en-US" dirty="0" smtClean="0">
                <a:latin typeface="+mj-lt"/>
              </a:rPr>
              <a:t>Rising evidence of negative long term consequences on child and maternal health of early language loss and acculturation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75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228601"/>
            <a:ext cx="8382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sz="3600" dirty="0" smtClean="0">
                <a:solidFill>
                  <a:srgbClr val="FFCC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What does this mean?</a:t>
            </a:r>
            <a:endParaRPr lang="en-US" sz="3600" dirty="0">
              <a:solidFill>
                <a:srgbClr val="FFCC00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066800"/>
            <a:ext cx="8610600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0" dirty="0"/>
              <a:t>The young bilingual brain processes language differently from monolingual </a:t>
            </a:r>
            <a:r>
              <a:rPr lang="en-US" sz="2800" i="0" dirty="0" smtClean="0"/>
              <a:t>children which influences </a:t>
            </a:r>
            <a:r>
              <a:rPr lang="en-US" sz="2800" i="0" dirty="0"/>
              <a:t>specific aspects of cognitive and linguistic development.</a:t>
            </a:r>
          </a:p>
          <a:p>
            <a:r>
              <a:rPr lang="en-US" sz="2800" i="0" dirty="0" smtClean="0">
                <a:latin typeface="Trebuchet MS" charset="0"/>
                <a:ea typeface="ＭＳ Ｐゴシック" charset="0"/>
                <a:cs typeface="ＭＳ Ｐゴシック" charset="0"/>
              </a:rPr>
              <a:t>Initial differences may look like delays, DLLs need time and language learning opportunities to become proficient in both </a:t>
            </a:r>
            <a:r>
              <a:rPr lang="en-US" sz="2800" i="0" dirty="0" smtClean="0">
                <a:latin typeface="Trebuchet MS" charset="0"/>
                <a:ea typeface="ＭＳ Ｐゴシック" charset="0"/>
                <a:cs typeface="ＭＳ Ｐゴシック" charset="0"/>
              </a:rPr>
              <a:t>languages </a:t>
            </a:r>
            <a:endParaRPr lang="en-US" sz="2800" i="0" dirty="0" smtClean="0">
              <a:latin typeface="Trebuchet MS" charset="0"/>
              <a:ea typeface="ＭＳ Ｐゴシック" charset="0"/>
              <a:cs typeface="ＭＳ Ｐゴシック" charset="0"/>
            </a:endParaRPr>
          </a:p>
          <a:p>
            <a:r>
              <a:rPr lang="en-US" sz="2800" i="0" dirty="0" smtClean="0">
                <a:latin typeface="Trebuchet MS" charset="0"/>
                <a:ea typeface="ＭＳ Ｐゴシック" charset="0"/>
                <a:cs typeface="ＭＳ Ｐゴシック" charset="0"/>
              </a:rPr>
              <a:t>Bilinguals cannot be compared to monolingual norms when assessing children</a:t>
            </a:r>
          </a:p>
          <a:p>
            <a:r>
              <a:rPr lang="en-US" sz="2800" b="0" i="0" dirty="0">
                <a:solidFill>
                  <a:srgbClr val="FFCC00"/>
                </a:solidFill>
                <a:ea typeface="Osaka" charset="0"/>
                <a:cs typeface="Osaka" charset="0"/>
              </a:rPr>
              <a:t>Need: </a:t>
            </a:r>
            <a:r>
              <a:rPr lang="en-US" sz="2800" b="0" i="0" dirty="0">
                <a:ea typeface="Osaka" charset="0"/>
                <a:cs typeface="Osaka" charset="0"/>
              </a:rPr>
              <a:t>Specific strategies for teachers that promote oral language development in English (ELD) and help DLLs extend and apply L1 knowledge</a:t>
            </a:r>
          </a:p>
          <a:p>
            <a:endParaRPr lang="en-US" sz="2800" i="0" dirty="0" smtClean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1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2DA84-3E02-3947-BEC1-60B6F67A082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914400"/>
            <a:ext cx="5410200" cy="9001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 algn="l"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+mn-lt"/>
              </a:rPr>
              <a:t>Demographic Urgency </a:t>
            </a:r>
            <a:endParaRPr lang="en-US" sz="36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Content Placeholder 3" descr="Screen Shot 2014-06-29 at 1.58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r="11658"/>
          <a:stretch>
            <a:fillRect/>
          </a:stretch>
        </p:blipFill>
        <p:spPr>
          <a:xfrm>
            <a:off x="5638800" y="228600"/>
            <a:ext cx="3352800" cy="1828800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2057400"/>
            <a:ext cx="89916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FFCC00"/>
                </a:solidFill>
              </a:rPr>
              <a:t>Diverse group that is growing—in size and diversity of backgrounds</a:t>
            </a:r>
            <a:r>
              <a:rPr lang="en-US" sz="2800" dirty="0" smtClean="0">
                <a:solidFill>
                  <a:srgbClr val="FFCC00"/>
                </a:solidFill>
              </a:rPr>
              <a:t>…</a:t>
            </a:r>
            <a:endParaRPr lang="en-US" sz="2800" dirty="0">
              <a:solidFill>
                <a:srgbClr val="FFCC00"/>
              </a:solidFill>
            </a:endParaRPr>
          </a:p>
          <a:p>
            <a:pPr eaLnBrk="1" hangingPunct="1"/>
            <a:r>
              <a:rPr lang="en-US" dirty="0"/>
              <a:t> </a:t>
            </a:r>
          </a:p>
          <a:p>
            <a:pPr marL="342900" indent="-342900" eaLnBrk="1" hangingPunct="1">
              <a:buFont typeface="Wingdings" charset="2"/>
              <a:buChar char="Ø"/>
            </a:pPr>
            <a:r>
              <a:rPr lang="en-US" dirty="0"/>
              <a:t>More than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30% </a:t>
            </a:r>
            <a:r>
              <a:rPr lang="en-US" dirty="0"/>
              <a:t>of children enrolled in Head Start live in households where English is not the primary language (ACF, 2013)</a:t>
            </a:r>
          </a:p>
          <a:p>
            <a:pPr marL="342900" indent="-342900" eaLnBrk="1" hangingPunct="1">
              <a:buFont typeface="Wingdings" charset="2"/>
              <a:buChar char="Ø"/>
            </a:pPr>
            <a:endParaRPr lang="en-US" dirty="0"/>
          </a:p>
          <a:p>
            <a:pPr marL="342900" indent="-342900" eaLnBrk="1" hangingPunct="1">
              <a:buFont typeface="Wingdings" charset="2"/>
              <a:buChar char="Ø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15% </a:t>
            </a:r>
            <a:r>
              <a:rPr lang="en-US" dirty="0"/>
              <a:t>of K-12 Enrollment in U.S (2011, NCES);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27% </a:t>
            </a:r>
            <a:r>
              <a:rPr lang="en-US" dirty="0"/>
              <a:t>of all children </a:t>
            </a:r>
            <a:r>
              <a:rPr lang="en-US" dirty="0" smtClean="0"/>
              <a:t>in U.S. born </a:t>
            </a:r>
            <a:r>
              <a:rPr lang="en-US" dirty="0"/>
              <a:t>in DL homes; most speak </a:t>
            </a:r>
            <a:r>
              <a:rPr lang="en-US" dirty="0" smtClean="0"/>
              <a:t>Spanish</a:t>
            </a:r>
          </a:p>
          <a:p>
            <a:pPr marL="342900" indent="-342900" eaLnBrk="1" hangingPunct="1">
              <a:buFont typeface="Wingdings" charset="2"/>
              <a:buChar char="Ø"/>
            </a:pPr>
            <a:r>
              <a:rPr lang="en-US" dirty="0" smtClean="0"/>
              <a:t> </a:t>
            </a:r>
            <a:endParaRPr lang="en-US" dirty="0" smtClean="0"/>
          </a:p>
          <a:p>
            <a:pPr marL="342900" indent="-342900" eaLnBrk="1" hangingPunct="1">
              <a:buFont typeface="Wingdings" charset="2"/>
              <a:buChar char="Ø"/>
            </a:pPr>
            <a:r>
              <a:rPr lang="en-US" dirty="0" smtClean="0"/>
              <a:t>Georgia, </a:t>
            </a:r>
            <a:r>
              <a:rPr lang="en-US" dirty="0" smtClean="0">
                <a:solidFill>
                  <a:srgbClr val="CCFFCC"/>
                </a:solidFill>
              </a:rPr>
              <a:t>70, 000 </a:t>
            </a:r>
            <a:r>
              <a:rPr lang="en-US" dirty="0" smtClean="0"/>
              <a:t>in 2002; </a:t>
            </a:r>
            <a:r>
              <a:rPr lang="en-US" dirty="0" smtClean="0">
                <a:solidFill>
                  <a:srgbClr val="CCFFCC"/>
                </a:solidFill>
              </a:rPr>
              <a:t>83,000</a:t>
            </a:r>
            <a:r>
              <a:rPr lang="en-US" dirty="0" smtClean="0"/>
              <a:t> in 2012 K-12 ELLs; </a:t>
            </a:r>
            <a:r>
              <a:rPr lang="en-US" dirty="0" smtClean="0">
                <a:solidFill>
                  <a:srgbClr val="CCFFCC"/>
                </a:solidFill>
              </a:rPr>
              <a:t>300% </a:t>
            </a:r>
            <a:r>
              <a:rPr lang="en-US" dirty="0" smtClean="0"/>
              <a:t>increase from 1994-5 to 2004-5</a:t>
            </a:r>
            <a:endParaRPr lang="en-US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77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4" name="Date Placeholder 1"/>
          <p:cNvSpPr txBox="1">
            <a:spLocks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BEFD1658-144C-C94E-BAB5-A04693C23C4E}" type="datetime1">
              <a:rPr lang="en-US" smtClean="0"/>
              <a:pPr>
                <a:defRPr/>
              </a:pPr>
              <a:t>3/7/15</a:t>
            </a:fld>
            <a:endParaRPr lang="en-US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355A2D4A-5432-4342-B61E-99D82ACF711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81000" y="152400"/>
            <a:ext cx="8382000" cy="6477000"/>
          </a:xfrm>
          <a:prstGeom prst="rect">
            <a:avLst/>
          </a:prstGeom>
          <a:noFill/>
          <a:ln>
            <a:noFill/>
          </a:ln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600" b="0" i="0" dirty="0" smtClean="0">
              <a:ea typeface="Osaka" charset="0"/>
              <a:cs typeface="Osaka" charset="0"/>
            </a:endParaRPr>
          </a:p>
          <a:p>
            <a:pPr algn="ctr" eaLnBrk="1" hangingPunct="1">
              <a:defRPr/>
            </a:pPr>
            <a:endParaRPr lang="en-US" sz="3600" b="0" i="0" dirty="0" smtClean="0">
              <a:ea typeface="Osaka" charset="0"/>
              <a:cs typeface="Osaka" charset="0"/>
            </a:endParaRPr>
          </a:p>
          <a:p>
            <a:pPr algn="ctr" eaLnBrk="1" hangingPunct="1">
              <a:defRPr/>
            </a:pPr>
            <a:endParaRPr lang="en-US" sz="3600" b="0" i="0" dirty="0">
              <a:ea typeface="Osaka" charset="0"/>
              <a:cs typeface="Osaka" charset="0"/>
            </a:endParaRPr>
          </a:p>
          <a:p>
            <a:pPr algn="ctr" eaLnBrk="1" hangingPunct="1">
              <a:defRPr/>
            </a:pPr>
            <a:endParaRPr lang="en-US" sz="3200" b="0" i="0" dirty="0">
              <a:ea typeface="Osaka" charset="0"/>
              <a:cs typeface="Osaka" charset="0"/>
            </a:endParaRPr>
          </a:p>
          <a:p>
            <a:pPr algn="ctr" eaLnBrk="1" hangingPunct="1">
              <a:defRPr/>
            </a:pPr>
            <a:r>
              <a:rPr lang="en-US" sz="3600" b="0" i="0" dirty="0">
                <a:solidFill>
                  <a:schemeClr val="tx1"/>
                </a:solidFill>
                <a:ea typeface="Osaka" charset="0"/>
                <a:cs typeface="Osaka" charset="0"/>
              </a:rPr>
              <a:t>Challenge</a:t>
            </a:r>
            <a:r>
              <a:rPr lang="en-US" sz="3600" b="0" i="0" dirty="0">
                <a:ea typeface="Osaka" charset="0"/>
                <a:cs typeface="Osaka" charset="0"/>
              </a:rPr>
              <a:t>: How do we support home language development </a:t>
            </a:r>
            <a:r>
              <a:rPr lang="en-US" sz="3600" b="0" i="0" u="sng" dirty="0">
                <a:ea typeface="Osaka" charset="0"/>
                <a:cs typeface="Osaka" charset="0"/>
              </a:rPr>
              <a:t>and</a:t>
            </a:r>
            <a:r>
              <a:rPr lang="en-US" sz="3600" b="0" i="0" dirty="0">
                <a:ea typeface="Osaka" charset="0"/>
                <a:cs typeface="Osaka" charset="0"/>
              </a:rPr>
              <a:t> promote English language development with multiple languages of children/families, monolingual teachers, different educational contexts? </a:t>
            </a:r>
          </a:p>
          <a:p>
            <a:endParaRPr lang="en-US" sz="2400" b="0" dirty="0" smtClean="0">
              <a:solidFill>
                <a:schemeClr val="tx1"/>
              </a:solidFill>
            </a:endParaRPr>
          </a:p>
          <a:p>
            <a:r>
              <a:rPr lang="en-US" sz="2400" b="0" dirty="0">
                <a:solidFill>
                  <a:schemeClr val="tx1"/>
                </a:solidFill>
              </a:rPr>
              <a:t> </a:t>
            </a:r>
          </a:p>
          <a:p>
            <a:pPr algn="ctr" eaLnBrk="1" hangingPunct="1">
              <a:defRPr/>
            </a:pPr>
            <a:endParaRPr lang="en-US" sz="3600" b="0" i="0" dirty="0">
              <a:ea typeface="Osaka" charset="0"/>
              <a:cs typeface="Osaka" charset="0"/>
            </a:endParaRPr>
          </a:p>
          <a:p>
            <a:pPr algn="ctr" eaLnBrk="1" hangingPunct="1">
              <a:defRPr/>
            </a:pPr>
            <a:endParaRPr lang="en-US" sz="4000" b="0" i="0" dirty="0" smtClean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40BE763-61CC-5848-A4C2-BC3CAFA8C67F}" type="datetime1">
              <a:rPr lang="en-US"/>
              <a:pPr>
                <a:defRPr/>
              </a:pPr>
              <a:t>3/7/15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CBA76A-BCE2-6146-87F1-638B1AD9FB9C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152002" name="Rectangle 2"/>
          <p:cNvSpPr>
            <a:spLocks noChangeArrowheads="1"/>
          </p:cNvSpPr>
          <p:nvPr/>
        </p:nvSpPr>
        <p:spPr bwMode="auto">
          <a:xfrm>
            <a:off x="228600" y="304800"/>
            <a:ext cx="8610600" cy="1981200"/>
          </a:xfrm>
          <a:prstGeom prst="rect">
            <a:avLst/>
          </a:prstGeom>
          <a:noFill/>
          <a:ln>
            <a:noFill/>
          </a:ln>
          <a:effectLst>
            <a:outerShdw blurRad="50800" dist="25399" dir="162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0" i="0" dirty="0">
                <a:ea typeface="Osaka" charset="0"/>
                <a:cs typeface="Osaka" charset="0"/>
              </a:rPr>
              <a:t>P</a:t>
            </a:r>
            <a:r>
              <a:rPr lang="en-US" sz="3200" b="0" i="0" dirty="0" smtClean="0">
                <a:ea typeface="Osaka" charset="0"/>
                <a:cs typeface="Osaka" charset="0"/>
              </a:rPr>
              <a:t>rogram Approaches, Interaction and Instructional Strategies that Promote Improved Development and Achievement for DLLs</a:t>
            </a:r>
            <a:endParaRPr lang="en-US" sz="3200" b="0" i="0" dirty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1152003" name="Rectangle 3"/>
          <p:cNvSpPr>
            <a:spLocks noChangeArrowheads="1"/>
          </p:cNvSpPr>
          <p:nvPr/>
        </p:nvSpPr>
        <p:spPr bwMode="auto">
          <a:xfrm>
            <a:off x="685800" y="2438400"/>
            <a:ext cx="7772400" cy="3962400"/>
          </a:xfrm>
          <a:prstGeom prst="rect">
            <a:avLst/>
          </a:prstGeom>
          <a:noFill/>
          <a:ln>
            <a:noFill/>
          </a:ln>
          <a:effectLst>
            <a:outerShdw blurRad="63500" dist="25399" dir="162000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800" b="0" i="0" dirty="0">
              <a:solidFill>
                <a:schemeClr val="tx1"/>
              </a:solidFill>
              <a:ea typeface="Osaka" charset="0"/>
              <a:cs typeface="Osak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3124200"/>
            <a:ext cx="8305800" cy="3093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b="0" i="0" u="sng" dirty="0">
                <a:solidFill>
                  <a:schemeClr val="tx1"/>
                </a:solidFill>
              </a:rPr>
              <a:t>First</a:t>
            </a:r>
            <a:r>
              <a:rPr lang="en-US" sz="3600" b="0" i="0" dirty="0">
                <a:solidFill>
                  <a:schemeClr val="tx1"/>
                </a:solidFill>
              </a:rPr>
              <a:t>--- </a:t>
            </a:r>
            <a:r>
              <a:rPr lang="en-US" sz="3600" b="0" i="0" dirty="0" smtClean="0">
                <a:solidFill>
                  <a:schemeClr val="tx1"/>
                </a:solidFill>
              </a:rPr>
              <a:t> Warm, Responsive, Enriched Interactions and Good Instructional Practices </a:t>
            </a:r>
            <a:r>
              <a:rPr lang="en-US" sz="3600" b="0" i="0" dirty="0">
                <a:solidFill>
                  <a:schemeClr val="tx1"/>
                </a:solidFill>
              </a:rPr>
              <a:t>Help Dual Language </a:t>
            </a:r>
            <a:r>
              <a:rPr lang="en-US" sz="3600" b="0" i="0" dirty="0" smtClean="0">
                <a:solidFill>
                  <a:schemeClr val="tx1"/>
                </a:solidFill>
              </a:rPr>
              <a:t>Learners (</a:t>
            </a:r>
            <a:r>
              <a:rPr lang="en-US" sz="3600" b="0" dirty="0" smtClean="0">
                <a:solidFill>
                  <a:srgbClr val="FFFFCC"/>
                </a:solidFill>
              </a:rPr>
              <a:t>but are not sufficient</a:t>
            </a:r>
            <a:r>
              <a:rPr lang="en-US" sz="3600" b="0" dirty="0" smtClean="0">
                <a:solidFill>
                  <a:schemeClr val="tx2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600" b="0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b="0" dirty="0" smtClean="0">
                <a:solidFill>
                  <a:schemeClr val="tx2"/>
                </a:solidFill>
              </a:rPr>
              <a:t>				    </a:t>
            </a:r>
            <a:r>
              <a:rPr lang="en-US" sz="2400" b="0" dirty="0" smtClean="0">
                <a:solidFill>
                  <a:schemeClr val="tx1"/>
                </a:solidFill>
              </a:rPr>
              <a:t>Goldenberg, et al., 2013 </a:t>
            </a:r>
            <a:endParaRPr lang="en-US" sz="2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17D38CC-11A2-DB4C-A2A5-B3687354A2C5}" type="datetime1">
              <a:rPr lang="en-US"/>
              <a:pPr>
                <a:defRPr/>
              </a:pPr>
              <a:t>3/7/15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1EAD6-ED3D-674F-BC81-2115BE49F4B2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033218" name="Rectangle 2"/>
          <p:cNvSpPr>
            <a:spLocks noChangeArrowheads="1"/>
          </p:cNvSpPr>
          <p:nvPr/>
        </p:nvSpPr>
        <p:spPr bwMode="auto">
          <a:xfrm>
            <a:off x="4572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b="0" i="0" dirty="0">
                <a:ea typeface="Osaka" charset="0"/>
                <a:cs typeface="Osaka" charset="0"/>
              </a:rPr>
              <a:t>How to </a:t>
            </a:r>
            <a:r>
              <a:rPr lang="en-US" altLang="ja-JP" b="0" i="0" dirty="0" smtClean="0">
                <a:ea typeface="Osaka" charset="0"/>
                <a:cs typeface="Osaka" charset="0"/>
              </a:rPr>
              <a:t>Support Home Language While Promoting English Language Development</a:t>
            </a:r>
            <a:endParaRPr lang="en-US" sz="4400" b="0" i="0" dirty="0">
              <a:solidFill>
                <a:schemeClr val="tx2"/>
              </a:solidFill>
              <a:ea typeface="Osaka" charset="0"/>
              <a:cs typeface="Osaka" charset="0"/>
            </a:endParaRPr>
          </a:p>
        </p:txBody>
      </p:sp>
      <p:sp>
        <p:nvSpPr>
          <p:cNvPr id="1033219" name="Rectangle 3"/>
          <p:cNvSpPr>
            <a:spLocks noChangeArrowheads="1"/>
          </p:cNvSpPr>
          <p:nvPr/>
        </p:nvSpPr>
        <p:spPr bwMode="auto">
          <a:xfrm>
            <a:off x="533400" y="1752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3200" b="0" dirty="0" smtClean="0">
                <a:solidFill>
                  <a:srgbClr val="FFFF00"/>
                </a:solidFill>
                <a:ea typeface="Osaka" charset="0"/>
                <a:cs typeface="Osaka" charset="0"/>
              </a:rPr>
              <a:t>Set of Strategies </a:t>
            </a:r>
            <a:r>
              <a:rPr lang="en-US" sz="3200" b="0" i="0" dirty="0" smtClean="0">
                <a:solidFill>
                  <a:srgbClr val="CCFFCC"/>
                </a:solidFill>
                <a:ea typeface="Osaka" charset="0"/>
                <a:cs typeface="Osaka" charset="0"/>
              </a:rPr>
              <a:t>that Bridge </a:t>
            </a:r>
            <a:r>
              <a:rPr lang="en-US" sz="3200" b="0" i="0" dirty="0">
                <a:solidFill>
                  <a:schemeClr val="tx1"/>
                </a:solidFill>
                <a:ea typeface="Osaka" charset="0"/>
                <a:cs typeface="Osaka" charset="0"/>
              </a:rPr>
              <a:t>between home language (L1) and English: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0" i="0" dirty="0">
                <a:solidFill>
                  <a:schemeClr val="tx1"/>
                </a:solidFill>
                <a:ea typeface="Osaka" charset="0"/>
                <a:cs typeface="Osaka" charset="0"/>
              </a:rPr>
              <a:t>Cognate charts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0" i="0" dirty="0" smtClean="0">
                <a:solidFill>
                  <a:schemeClr val="tx1"/>
                </a:solidFill>
                <a:ea typeface="Osaka" charset="0"/>
                <a:cs typeface="Osaka" charset="0"/>
              </a:rPr>
              <a:t>Front-loading vocabulary in home language</a:t>
            </a:r>
            <a:endParaRPr lang="en-US" sz="2800" b="0" i="0" dirty="0">
              <a:solidFill>
                <a:schemeClr val="tx1"/>
              </a:solidFill>
              <a:ea typeface="Osaka" charset="0"/>
              <a:cs typeface="Osaka" charset="0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0" i="0" dirty="0" smtClean="0">
                <a:solidFill>
                  <a:schemeClr val="tx1"/>
                </a:solidFill>
                <a:ea typeface="Osaka" charset="0"/>
                <a:cs typeface="Osaka" charset="0"/>
              </a:rPr>
              <a:t>Each language linked but distinguished (voice, character, color)</a:t>
            </a:r>
            <a:endParaRPr lang="en-US" sz="2800" b="0" i="0" dirty="0">
              <a:solidFill>
                <a:schemeClr val="tx1"/>
              </a:solidFill>
              <a:ea typeface="Osaka" charset="0"/>
              <a:cs typeface="Osaka" charset="0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0" i="0" dirty="0">
                <a:solidFill>
                  <a:schemeClr val="tx1"/>
                </a:solidFill>
                <a:ea typeface="Osaka" charset="0"/>
                <a:cs typeface="Osaka" charset="0"/>
              </a:rPr>
              <a:t>Labeling in both home language and </a:t>
            </a:r>
            <a:r>
              <a:rPr lang="en-US" sz="2800" b="0" i="0" dirty="0" smtClean="0">
                <a:solidFill>
                  <a:schemeClr val="tx1"/>
                </a:solidFill>
                <a:ea typeface="Osaka" charset="0"/>
                <a:cs typeface="Osaka" charset="0"/>
              </a:rPr>
              <a:t>English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0" i="0" dirty="0" smtClean="0">
                <a:solidFill>
                  <a:schemeClr val="tx1"/>
                </a:solidFill>
                <a:ea typeface="Osaka" charset="0"/>
                <a:cs typeface="Osaka" charset="0"/>
              </a:rPr>
              <a:t>Match instruction to child’s ELD level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dirty="0" smtClean="0">
                <a:solidFill>
                  <a:schemeClr val="tx1"/>
                </a:solidFill>
                <a:ea typeface="Osaka" charset="0"/>
                <a:cs typeface="Osaka" charset="0"/>
              </a:rPr>
              <a:t>Partnering with Families!! </a:t>
            </a:r>
          </a:p>
          <a:p>
            <a:pPr marL="1657350" lvl="3" indent="-285750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800" b="0" dirty="0" smtClean="0">
                <a:solidFill>
                  <a:schemeClr val="tx1"/>
                </a:solidFill>
                <a:ea typeface="Osaka" charset="0"/>
                <a:cs typeface="Osaka" charset="0"/>
              </a:rPr>
              <a:t>From Espinosa (2015), Chapter 4</a:t>
            </a:r>
            <a:endParaRPr lang="en-US" sz="2800" b="0" dirty="0">
              <a:solidFill>
                <a:schemeClr val="tx1"/>
              </a:solidFill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3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0" y="1447800"/>
            <a:ext cx="8763000" cy="39163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smtClean="0">
                <a:solidFill>
                  <a:srgbClr val="FFCC00"/>
                </a:solidFill>
              </a:rPr>
              <a:t>ALL ECE Practitioners Can Support ALL Languages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1524000"/>
            <a:ext cx="8534400" cy="510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If possible, hire qualified  bilingual teachers, family liaisons, and assessors</a:t>
            </a:r>
          </a:p>
          <a:p>
            <a:r>
              <a:rPr lang="en-US" dirty="0" smtClean="0"/>
              <a:t>For monolingual, English speaking teachers there are many strategies to provide rich learning opportunities in each language</a:t>
            </a:r>
          </a:p>
          <a:p>
            <a:pPr lvl="1"/>
            <a:r>
              <a:rPr lang="en-US" dirty="0" smtClean="0"/>
              <a:t>Bring home language into setting (family, volunteers, community reps.), authentic bilingual materials, music, CDs, activities</a:t>
            </a:r>
          </a:p>
        </p:txBody>
      </p:sp>
    </p:spTree>
    <p:extLst>
      <p:ext uri="{BB962C8B-B14F-4D97-AF65-F5344CB8AC3E}">
        <p14:creationId xmlns:p14="http://schemas.microsoft.com/office/powerpoint/2010/main" val="383420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28600"/>
            <a:ext cx="8001000" cy="16002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sz="3200" b="0" i="0" dirty="0" smtClean="0">
                <a:solidFill>
                  <a:srgbClr val="FFCC00"/>
                </a:solidFill>
              </a:rPr>
              <a:t>Language approaches need to be </a:t>
            </a:r>
            <a:r>
              <a:rPr lang="en-US" sz="3200" b="0" dirty="0" smtClean="0">
                <a:solidFill>
                  <a:srgbClr val="FFCC00"/>
                </a:solidFill>
              </a:rPr>
              <a:t>Intentional, Systematic, and Carefully Reviewed </a:t>
            </a:r>
            <a:endParaRPr lang="en-US" sz="3200" b="0" dirty="0">
              <a:solidFill>
                <a:srgbClr val="FFCC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74548" y="18288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2"/>
              </a:spcBef>
              <a:buFont typeface="Wingdings" panose="05000000000000000000" pitchFamily="2" charset="2"/>
              <a:buChar char="Ø"/>
            </a:pPr>
            <a:r>
              <a:rPr lang="en-US" sz="2800" b="0" i="0" dirty="0" smtClean="0">
                <a:latin typeface="+mj-lt"/>
              </a:rPr>
              <a:t>Plan for use of each language, who, when, and how: Language policy and language model</a:t>
            </a:r>
          </a:p>
          <a:p>
            <a:pPr>
              <a:spcBef>
                <a:spcPts val="72"/>
              </a:spcBef>
              <a:buFont typeface="Wingdings" panose="05000000000000000000" pitchFamily="2" charset="2"/>
              <a:buChar char="Ø"/>
            </a:pPr>
            <a:endParaRPr lang="en-US" sz="2800" b="0" i="0" dirty="0" smtClean="0">
              <a:latin typeface="+mj-lt"/>
            </a:endParaRPr>
          </a:p>
          <a:p>
            <a:pPr>
              <a:spcBef>
                <a:spcPts val="72"/>
              </a:spcBef>
              <a:buFont typeface="Wingdings" panose="05000000000000000000" pitchFamily="2" charset="2"/>
              <a:buChar char="Ø"/>
            </a:pPr>
            <a:r>
              <a:rPr lang="en-US" sz="2800" b="0" i="0" dirty="0" smtClean="0">
                <a:latin typeface="+mj-lt"/>
              </a:rPr>
              <a:t>Haphazard approach does not work</a:t>
            </a:r>
          </a:p>
          <a:p>
            <a:pPr>
              <a:spcBef>
                <a:spcPts val="72"/>
              </a:spcBef>
              <a:buFont typeface="Wingdings" panose="05000000000000000000" pitchFamily="2" charset="2"/>
              <a:buChar char="Ø"/>
            </a:pPr>
            <a:endParaRPr lang="en-US" sz="2800" b="0" i="0" dirty="0" smtClean="0">
              <a:latin typeface="+mj-lt"/>
            </a:endParaRPr>
          </a:p>
          <a:p>
            <a:pPr>
              <a:spcBef>
                <a:spcPts val="72"/>
              </a:spcBef>
              <a:buFont typeface="Wingdings" panose="05000000000000000000" pitchFamily="2" charset="2"/>
              <a:buChar char="Ø"/>
            </a:pPr>
            <a:endParaRPr lang="en-US" sz="2800" b="0" i="0" dirty="0" smtClean="0">
              <a:latin typeface="+mj-lt"/>
            </a:endParaRPr>
          </a:p>
          <a:p>
            <a:pPr>
              <a:spcBef>
                <a:spcPts val="72"/>
              </a:spcBef>
              <a:buFont typeface="Wingdings" panose="05000000000000000000" pitchFamily="2" charset="2"/>
              <a:buChar char="Ø"/>
            </a:pPr>
            <a:r>
              <a:rPr lang="en-US" sz="2800" b="0" i="0" dirty="0" smtClean="0">
                <a:latin typeface="+mj-lt"/>
              </a:rPr>
              <a:t>Celebrate emerging bilingual abilities of children---linguistic assets for child, family, and society</a:t>
            </a:r>
            <a:endParaRPr lang="en-US" sz="2800" b="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888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CC00"/>
                </a:solidFill>
                <a:latin typeface="+mn-lt"/>
              </a:rPr>
              <a:t>Resources</a:t>
            </a:r>
            <a:endParaRPr lang="en-US" dirty="0">
              <a:solidFill>
                <a:srgbClr val="FFCC00"/>
              </a:solidFill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914400"/>
            <a:ext cx="8839200" cy="579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>
                <a:latin typeface="Arial" charset="0"/>
              </a:rPr>
              <a:t>California Department of Education (2013).  California’s Best Practices for Young Dual Language Learners:  Research Overview Papers. </a:t>
            </a:r>
            <a:r>
              <a:rPr lang="en-US" sz="2400" dirty="0" smtClean="0">
                <a:latin typeface="Arial" charset="0"/>
                <a:hlinkClick r:id="rId2"/>
              </a:rPr>
              <a:t>http://www.cde.ca.gov/sp/cd/ce/documents/dllresearchpapers.pdf</a:t>
            </a:r>
            <a:r>
              <a:rPr lang="en-US" sz="2400" dirty="0" smtClean="0">
                <a:latin typeface="Arial" charset="0"/>
              </a:rPr>
              <a:t> </a:t>
            </a:r>
          </a:p>
          <a:p>
            <a:pPr>
              <a:defRPr/>
            </a:pPr>
            <a:endParaRPr lang="en-US" sz="2400" dirty="0" smtClean="0">
              <a:latin typeface="Arial" charset="0"/>
            </a:endParaRPr>
          </a:p>
          <a:p>
            <a:pPr>
              <a:defRPr/>
            </a:pPr>
            <a:r>
              <a:rPr lang="en-US" sz="2400" dirty="0" smtClean="0">
                <a:latin typeface="Arial" charset="0"/>
              </a:rPr>
              <a:t>California Department of Education (2013) video resource on </a:t>
            </a:r>
            <a:r>
              <a:rPr lang="en-US" sz="2400" b="1" dirty="0" smtClean="0">
                <a:latin typeface="Arial" charset="0"/>
              </a:rPr>
              <a:t>Dual-Language Development</a:t>
            </a:r>
            <a:endParaRPr lang="en-US" sz="2400" dirty="0" smtClean="0">
              <a:latin typeface="Arial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en-US" sz="2400" u="sng" dirty="0" smtClean="0">
                <a:latin typeface="Arial" charset="0"/>
                <a:hlinkClick r:id="rId3"/>
              </a:rPr>
              <a:t>	https://www.youtube.com/watch?v=ly4dUetmz78</a:t>
            </a:r>
            <a:endParaRPr lang="en-US" sz="2400" dirty="0" smtClean="0">
              <a:latin typeface="Arial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en-US" sz="2400" dirty="0" smtClean="0">
                <a:latin typeface="Arial" charset="0"/>
              </a:rPr>
              <a:t>This video addresses “Dual-Language Program Models and Strategies,” “Development of the Home Language and of English,” “Observation and Assessment of Young Dual-Language Learners,” and “Relationships with Families of 	Dual-Language Learners.”</a:t>
            </a:r>
          </a:p>
          <a:p>
            <a:pPr>
              <a:defRPr/>
            </a:pPr>
            <a:endParaRPr lang="en-US" sz="2000" dirty="0" smtClean="0">
              <a:latin typeface="Arial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en-US" dirty="0" smtClean="0">
                <a:latin typeface="Arial" charset="0"/>
              </a:rPr>
              <a:t> 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6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EC1A5-407C-D243-BC18-B5BE0FABA3CC}" type="datetime1">
              <a:rPr lang="en-US" smtClean="0"/>
              <a:pPr>
                <a:defRPr/>
              </a:pPr>
              <a:t>3/7/15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09600"/>
            <a:ext cx="7848600" cy="5960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aseline="30000" dirty="0"/>
              <a:t>More </a:t>
            </a:r>
            <a:r>
              <a:rPr lang="en-US" sz="4800" baseline="30000" dirty="0" smtClean="0"/>
              <a:t>Resources</a:t>
            </a:r>
          </a:p>
          <a:p>
            <a:pPr algn="ctr"/>
            <a:endParaRPr lang="en-US" sz="4400" baseline="30000" dirty="0"/>
          </a:p>
          <a:p>
            <a:pPr algn="ctr"/>
            <a:endParaRPr lang="en-US" sz="4400" baseline="30000" dirty="0"/>
          </a:p>
          <a:p>
            <a:pPr marL="571500" indent="-571500">
              <a:buFontTx/>
              <a:buChar char="•"/>
            </a:pPr>
            <a:r>
              <a:rPr lang="en-US" sz="4000" baseline="30000" dirty="0" smtClean="0">
                <a:solidFill>
                  <a:schemeClr val="tx1"/>
                </a:solidFill>
              </a:rPr>
              <a:t>Office </a:t>
            </a:r>
            <a:r>
              <a:rPr lang="en-US" sz="4000" baseline="30000" dirty="0">
                <a:solidFill>
                  <a:schemeClr val="tx1"/>
                </a:solidFill>
              </a:rPr>
              <a:t>of Head Start: Early Childhood Learning &amp; Knowledge Center</a:t>
            </a:r>
            <a:r>
              <a:rPr lang="en-US" sz="4000" baseline="30000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4000" baseline="30000" dirty="0" smtClean="0">
                <a:solidFill>
                  <a:schemeClr val="tx1"/>
                </a:solidFill>
              </a:rPr>
              <a:t>		 </a:t>
            </a:r>
            <a:r>
              <a:rPr lang="en-US" sz="4000" baseline="30000" dirty="0">
                <a:solidFill>
                  <a:schemeClr val="tx1"/>
                </a:solidFill>
                <a:hlinkClick r:id="rId2"/>
              </a:rPr>
              <a:t>http://</a:t>
            </a:r>
            <a:r>
              <a:rPr lang="en-US" sz="4000" baseline="30000" dirty="0" smtClean="0">
                <a:solidFill>
                  <a:schemeClr val="tx1"/>
                </a:solidFill>
                <a:hlinkClick r:id="rId2"/>
              </a:rPr>
              <a:t>eclkc.ohs.acf.hhs.gov</a:t>
            </a:r>
            <a:endParaRPr lang="en-US" sz="4000" baseline="30000" dirty="0" smtClean="0">
              <a:solidFill>
                <a:schemeClr val="tx1"/>
              </a:solidFill>
            </a:endParaRPr>
          </a:p>
          <a:p>
            <a:pPr marL="571500" indent="-571500">
              <a:buFontTx/>
              <a:buChar char="•"/>
            </a:pPr>
            <a:endParaRPr lang="en-US" sz="4000" baseline="30000" dirty="0">
              <a:solidFill>
                <a:schemeClr val="tx1"/>
              </a:solidFill>
            </a:endParaRPr>
          </a:p>
          <a:p>
            <a:r>
              <a:rPr lang="en-US" sz="4000" baseline="30000" dirty="0">
                <a:solidFill>
                  <a:schemeClr val="tx1"/>
                </a:solidFill>
              </a:rPr>
              <a:t>*  The National Center on Cultural and Linguistic Responsiveness provides the Head Start community with research-based information, practices, and strategies to ensure optimal academic and social progress for linguistically and culturally diverse children and their families.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6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 txBox="1">
            <a:spLocks/>
          </p:cNvSpPr>
          <p:nvPr/>
        </p:nvSpPr>
        <p:spPr bwMode="auto">
          <a:xfrm>
            <a:off x="914400" y="83058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 i="1">
                <a:solidFill>
                  <a:srgbClr val="FFCC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C8CE3C96-1624-A54D-BAB5-8FDFCD7F2E87}" type="datetime1">
              <a:rPr lang="en-US" sz="1400" b="0" i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Osaka" charset="0"/>
                <a:cs typeface="Osaka" charset="0"/>
              </a:rPr>
              <a:pPr eaLnBrk="1" hangingPunct="1">
                <a:defRPr/>
              </a:pPr>
              <a:t>3/7/15</a:t>
            </a:fld>
            <a:endParaRPr lang="en-US" sz="1400" b="0" i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Osaka" charset="0"/>
              <a:cs typeface="Osaka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57200" y="277813"/>
            <a:ext cx="8229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US" sz="4400" b="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Conclusion</a:t>
            </a:r>
            <a:endParaRPr lang="en-US" sz="4400" b="0" i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6200" y="1524000"/>
            <a:ext cx="533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3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While</a:t>
            </a:r>
            <a:r>
              <a:rPr lang="en-US" sz="3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ll ECE teachers cannot </a:t>
            </a:r>
            <a:r>
              <a:rPr 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instruct</a:t>
            </a:r>
            <a:r>
              <a:rPr 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all languages, all teachers can </a:t>
            </a:r>
            <a:r>
              <a:rPr 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support</a:t>
            </a:r>
            <a:r>
              <a:rPr 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all languages by working with families and using specific strategies that bring home language and culture into ECE settings. </a:t>
            </a:r>
            <a:endParaRPr 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endParaRPr lang="en-US" sz="2800" b="0" i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en-US" sz="2800" b="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  <p:pic>
        <p:nvPicPr>
          <p:cNvPr id="9" name="Picture 4" descr="FR076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3200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86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762000"/>
            <a:ext cx="8305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endParaRPr lang="en-US" sz="4400" dirty="0"/>
          </a:p>
          <a:p>
            <a:pPr lvl="1" algn="ctr"/>
            <a:r>
              <a:rPr lang="en-US" sz="4400" dirty="0" smtClean="0"/>
              <a:t>Who are </a:t>
            </a:r>
            <a:r>
              <a:rPr lang="en-US" sz="4400" dirty="0" smtClean="0"/>
              <a:t>English/dual </a:t>
            </a:r>
            <a:r>
              <a:rPr lang="en-US" sz="4400" dirty="0" smtClean="0"/>
              <a:t>language learners and what </a:t>
            </a:r>
            <a:r>
              <a:rPr lang="en-US" sz="4400" dirty="0"/>
              <a:t>do we know about </a:t>
            </a:r>
            <a:r>
              <a:rPr lang="en-US" sz="4400" dirty="0" smtClean="0"/>
              <a:t>their </a:t>
            </a:r>
            <a:r>
              <a:rPr lang="en-US" sz="4400" dirty="0"/>
              <a:t>development and </a:t>
            </a:r>
            <a:r>
              <a:rPr lang="en-US" sz="4400" dirty="0" smtClean="0"/>
              <a:t>achievement?</a:t>
            </a:r>
          </a:p>
          <a:p>
            <a:pPr lvl="1" algn="ctr"/>
            <a:endParaRPr lang="en-US" sz="4400" dirty="0"/>
          </a:p>
          <a:p>
            <a:pPr lvl="1" algn="ctr"/>
            <a:r>
              <a:rPr lang="en-US" sz="4000" b="0" dirty="0">
                <a:solidFill>
                  <a:schemeClr val="tx1"/>
                </a:solidFill>
              </a:rPr>
              <a:t>Developmental Paradoxes!!</a:t>
            </a:r>
          </a:p>
        </p:txBody>
      </p:sp>
    </p:spTree>
    <p:extLst>
      <p:ext uri="{BB962C8B-B14F-4D97-AF65-F5344CB8AC3E}">
        <p14:creationId xmlns:p14="http://schemas.microsoft.com/office/powerpoint/2010/main" val="9053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2DA84-3E02-3947-BEC1-60B6F67A082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0600" y="990600"/>
            <a:ext cx="72390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chemeClr val="tx1"/>
                </a:solidFill>
                <a:ea typeface="Osaka" charset="0"/>
                <a:cs typeface="Osaka" charset="0"/>
              </a:rPr>
              <a:t>Children from Low-income and </a:t>
            </a:r>
            <a:r>
              <a:rPr lang="en-US" sz="3600" b="0" i="0" dirty="0" smtClean="0">
                <a:solidFill>
                  <a:schemeClr val="tx1"/>
                </a:solidFill>
                <a:ea typeface="Osaka" charset="0"/>
                <a:cs typeface="Osaka" charset="0"/>
              </a:rPr>
              <a:t>Dual Language Families </a:t>
            </a:r>
            <a:r>
              <a:rPr lang="en-US" sz="3600" b="0" i="0" dirty="0">
                <a:solidFill>
                  <a:schemeClr val="tx1"/>
                </a:solidFill>
                <a:ea typeface="Osaka" charset="0"/>
                <a:cs typeface="Osaka" charset="0"/>
              </a:rPr>
              <a:t>Highly Vulnerable to </a:t>
            </a:r>
            <a:r>
              <a:rPr lang="en-US" sz="3600" b="0" i="0" dirty="0" smtClean="0">
                <a:solidFill>
                  <a:schemeClr val="tx1"/>
                </a:solidFill>
                <a:ea typeface="Osaka" charset="0"/>
                <a:cs typeface="Osaka" charset="0"/>
              </a:rPr>
              <a:t>Underachievement</a:t>
            </a:r>
          </a:p>
          <a:p>
            <a:endParaRPr lang="en-US" sz="3600" b="0" i="0" dirty="0">
              <a:solidFill>
                <a:srgbClr val="FFFF00"/>
              </a:solidFill>
              <a:ea typeface="Osaka" charset="0"/>
              <a:cs typeface="Osaka" charset="0"/>
            </a:endParaRPr>
          </a:p>
          <a:p>
            <a:pPr marL="571500" indent="-571500">
              <a:buFont typeface="Wingdings" charset="2"/>
              <a:buChar char="Ø"/>
            </a:pPr>
            <a:r>
              <a:rPr lang="en-US" sz="3600" b="0" i="0" dirty="0" smtClean="0">
                <a:solidFill>
                  <a:srgbClr val="FFFF00"/>
                </a:solidFill>
                <a:ea typeface="Osaka" charset="0"/>
                <a:cs typeface="Osaka" charset="0"/>
              </a:rPr>
              <a:t>	NAEP Scores </a:t>
            </a:r>
          </a:p>
          <a:p>
            <a:pPr marL="571500" indent="-571500">
              <a:buFont typeface="Wingdings" charset="2"/>
              <a:buChar char="Ø"/>
            </a:pPr>
            <a:r>
              <a:rPr lang="en-US" sz="3600" b="0" i="0" dirty="0">
                <a:solidFill>
                  <a:srgbClr val="FFFF00"/>
                </a:solidFill>
                <a:ea typeface="Osaka" charset="0"/>
                <a:cs typeface="Osaka" charset="0"/>
              </a:rPr>
              <a:t>	</a:t>
            </a:r>
            <a:r>
              <a:rPr lang="en-US" sz="3600" b="0" i="0" dirty="0" smtClean="0">
                <a:solidFill>
                  <a:srgbClr val="FFFF00"/>
                </a:solidFill>
                <a:ea typeface="Osaka" charset="0"/>
                <a:cs typeface="Osaka" charset="0"/>
              </a:rPr>
              <a:t>State Achievement Data</a:t>
            </a:r>
          </a:p>
          <a:p>
            <a:pPr marL="571500" indent="-571500">
              <a:buFont typeface="Wingdings" charset="2"/>
              <a:buChar char="Ø"/>
            </a:pPr>
            <a:r>
              <a:rPr lang="en-US" sz="3600" b="0" i="0" dirty="0" smtClean="0">
                <a:solidFill>
                  <a:srgbClr val="FFFF00"/>
                </a:solidFill>
                <a:ea typeface="Osaka" charset="0"/>
                <a:cs typeface="Osaka" charset="0"/>
              </a:rPr>
              <a:t>	K Entry Data</a:t>
            </a:r>
          </a:p>
          <a:p>
            <a:pPr marL="571500" indent="-571500">
              <a:buFont typeface="Wingdings" charset="2"/>
              <a:buChar char="Ø"/>
            </a:pPr>
            <a:r>
              <a:rPr lang="en-US" sz="3600" b="0" i="0" dirty="0" smtClean="0">
                <a:solidFill>
                  <a:srgbClr val="FFFF00"/>
                </a:solidFill>
                <a:ea typeface="Osaka" charset="0"/>
                <a:cs typeface="Osaka" charset="0"/>
              </a:rPr>
              <a:t>   High School Completion</a:t>
            </a:r>
          </a:p>
          <a:p>
            <a:pPr marL="571500" indent="-571500">
              <a:buFont typeface="Wingdings" charset="2"/>
              <a:buChar char="Ø"/>
            </a:pPr>
            <a:r>
              <a:rPr lang="en-US" sz="3600" b="0" i="0" dirty="0" smtClean="0">
                <a:solidFill>
                  <a:srgbClr val="FFFF00"/>
                </a:solidFill>
                <a:ea typeface="Osaka" charset="0"/>
                <a:cs typeface="Osaka" charset="0"/>
              </a:rPr>
              <a:t>   College Enrollment 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le 7"/>
          <p:cNvSpPr txBox="1">
            <a:spLocks/>
          </p:cNvSpPr>
          <p:nvPr/>
        </p:nvSpPr>
        <p:spPr>
          <a:xfrm>
            <a:off x="457200" y="228600"/>
            <a:ext cx="2133600" cy="19367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charset="0"/>
                <a:cs typeface="Osaka" charset="0"/>
              </a:defRPr>
            </a:lvl9pPr>
          </a:lstStyle>
          <a:p>
            <a:r>
              <a:rPr lang="en-US" sz="2400" dirty="0" smtClean="0">
                <a:solidFill>
                  <a:srgbClr val="FFCC00"/>
                </a:solidFill>
              </a:rPr>
              <a:t>Average NAEP Reading Scores for ELLs 1998-2011</a:t>
            </a:r>
            <a:endParaRPr lang="en-US" sz="2400" dirty="0">
              <a:solidFill>
                <a:srgbClr val="FFCC00"/>
              </a:solidFill>
            </a:endParaRPr>
          </a:p>
        </p:txBody>
      </p:sp>
      <p:pic>
        <p:nvPicPr>
          <p:cNvPr id="5" name="Content Placeholder 10" descr="NAEP ELL avg reading 4th grad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3246"/>
          <a:stretch>
            <a:fillRect/>
          </a:stretch>
        </p:blipFill>
        <p:spPr>
          <a:xfrm>
            <a:off x="3429000" y="152400"/>
            <a:ext cx="5562600" cy="6400800"/>
          </a:xfrm>
          <a:prstGeom prst="rect">
            <a:avLst/>
          </a:prstGeom>
        </p:spPr>
      </p:pic>
      <p:sp>
        <p:nvSpPr>
          <p:cNvPr id="6" name="Text Placeholder 9"/>
          <p:cNvSpPr txBox="1">
            <a:spLocks/>
          </p:cNvSpPr>
          <p:nvPr/>
        </p:nvSpPr>
        <p:spPr>
          <a:xfrm>
            <a:off x="381000" y="2895600"/>
            <a:ext cx="2743200" cy="3581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2011: Average score for all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grade students, </a:t>
            </a:r>
            <a:r>
              <a:rPr lang="en-US" sz="2000" dirty="0" smtClean="0">
                <a:solidFill>
                  <a:srgbClr val="FFCC00"/>
                </a:solidFill>
              </a:rPr>
              <a:t>221</a:t>
            </a:r>
          </a:p>
          <a:p>
            <a:r>
              <a:rPr lang="en-US" sz="2000" dirty="0" smtClean="0"/>
              <a:t>Non ELL, </a:t>
            </a:r>
            <a:r>
              <a:rPr lang="en-US" sz="2000" dirty="0" smtClean="0">
                <a:solidFill>
                  <a:srgbClr val="FFCC00"/>
                </a:solidFill>
              </a:rPr>
              <a:t>225</a:t>
            </a:r>
          </a:p>
          <a:p>
            <a:endParaRPr lang="en-US" sz="2000" dirty="0" smtClean="0">
              <a:solidFill>
                <a:srgbClr val="FFCC00"/>
              </a:solidFill>
            </a:endParaRPr>
          </a:p>
          <a:p>
            <a:r>
              <a:rPr lang="en-US" sz="2000" dirty="0" smtClean="0">
                <a:solidFill>
                  <a:srgbClr val="FFCC00"/>
                </a:solidFill>
              </a:rPr>
              <a:t>Basic = 208</a:t>
            </a:r>
          </a:p>
          <a:p>
            <a:r>
              <a:rPr lang="en-US" sz="2000" dirty="0" smtClean="0">
                <a:solidFill>
                  <a:srgbClr val="FFCC00"/>
                </a:solidFill>
              </a:rPr>
              <a:t>Proficient = 238</a:t>
            </a:r>
            <a:endParaRPr lang="en-US" dirty="0" smtClean="0"/>
          </a:p>
          <a:p>
            <a:r>
              <a:rPr lang="en-US" sz="2000" dirty="0" smtClean="0"/>
              <a:t>Low poverty= 238</a:t>
            </a:r>
          </a:p>
          <a:p>
            <a:r>
              <a:rPr lang="en-US" sz="2000" dirty="0" smtClean="0"/>
              <a:t>High poverty= 203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05CA4C80-C2DF-534F-9452-60A08BE8425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09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3E17A-B416-2F4E-A4C4-2DCB86DC5AB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F9AF4734-1B1A-0F41-8945-6D45B8B16FE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09600" y="990600"/>
            <a:ext cx="8229600" cy="415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0" i="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Need to </a:t>
            </a:r>
            <a:r>
              <a:rPr lang="en-US" sz="4400" b="0" i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implement coherent, consistent approaches and strengthened practices PreK-12 that reflect the current research on bilingual development and the realities of </a:t>
            </a:r>
            <a:r>
              <a:rPr lang="en-US" sz="4400" b="0" i="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Georgia</a:t>
            </a:r>
            <a:endParaRPr lang="en-US" sz="4400" b="0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71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C9F96-D0B1-5E4E-B296-9871667BF63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CE6D36D-7F9B-D344-B897-87884E7145F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0372A95D-43DA-D64C-8900-801CAB4CED10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3000" b="1" i="1" kern="12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ABDAE46-AF52-4140-ABC5-10C941ABDD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33400" y="381000"/>
            <a:ext cx="84582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>
              <a:defRPr/>
            </a:pPr>
            <a:r>
              <a:rPr kumimoji="1" lang="en-US" sz="33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rPr>
              <a:t>How Much of Achievement Gap is Due to Language Status (DLL) </a:t>
            </a:r>
            <a:r>
              <a:rPr kumimoji="1" lang="en-US" sz="3300" b="0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rPr>
              <a:t>vs</a:t>
            </a:r>
            <a:r>
              <a:rPr kumimoji="1" lang="en-US" sz="33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rPr>
              <a:t> Poverty </a:t>
            </a:r>
            <a:r>
              <a:rPr kumimoji="1" lang="en-US" sz="3300" b="0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rPr>
              <a:t>vs</a:t>
            </a:r>
            <a:r>
              <a:rPr kumimoji="1" lang="en-US" sz="33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rPr>
              <a:t> </a:t>
            </a:r>
            <a:r>
              <a:rPr kumimoji="1" lang="en-US" sz="3300" b="0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rPr>
              <a:t>Cultural/Linguistic Discontinuity??</a:t>
            </a:r>
            <a:r>
              <a:rPr kumimoji="1" lang="en-US" sz="33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rPr>
              <a:t>?</a:t>
            </a:r>
            <a:endParaRPr kumimoji="1" lang="en-US" sz="24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1" name="Picture 3" descr="Venn image 2008-05-22 12-43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629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81200" y="2133600"/>
            <a:ext cx="5715000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lvl="1">
              <a:lnSpc>
                <a:spcPct val="90000"/>
              </a:lnSpc>
              <a:defRPr/>
            </a:pPr>
            <a:endParaRPr kumimoji="1" lang="en-US" sz="1400" b="0" i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lvl="1">
              <a:lnSpc>
                <a:spcPct val="90000"/>
              </a:lnSpc>
              <a:defRPr/>
            </a:pPr>
            <a:endParaRPr kumimoji="1" lang="en-US" sz="1400" b="0" i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kumimoji="1" lang="en-US" sz="2000" b="0" i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63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6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61230</TotalTime>
  <Words>1907</Words>
  <Application>Microsoft Macintosh PowerPoint</Application>
  <PresentationFormat>On-screen Show (4:3)</PresentationFormat>
  <Paragraphs>350</Paragraphs>
  <Slides>47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Blank Presentation</vt:lpstr>
      <vt:lpstr>2_Blank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Dual Language Learners Develop within Specific Contexts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Bilingual Advantages Tied to Extent of Bilingualism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Basurto</dc:creator>
  <cp:lastModifiedBy>Linda Espinosa</cp:lastModifiedBy>
  <cp:revision>660</cp:revision>
  <cp:lastPrinted>2014-02-11T23:24:27Z</cp:lastPrinted>
  <dcterms:modified xsi:type="dcterms:W3CDTF">2015-03-07T18:34:26Z</dcterms:modified>
</cp:coreProperties>
</file>